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37" r:id="rId1"/>
  </p:sldMasterIdLst>
  <p:notesMasterIdLst>
    <p:notesMasterId r:id="rId25"/>
  </p:notesMasterIdLst>
  <p:handoutMasterIdLst>
    <p:handoutMasterId r:id="rId26"/>
  </p:handoutMasterIdLst>
  <p:sldIdLst>
    <p:sldId id="590" r:id="rId2"/>
    <p:sldId id="585" r:id="rId3"/>
    <p:sldId id="584" r:id="rId4"/>
    <p:sldId id="591" r:id="rId5"/>
    <p:sldId id="597" r:id="rId6"/>
    <p:sldId id="573" r:id="rId7"/>
    <p:sldId id="582" r:id="rId8"/>
    <p:sldId id="592" r:id="rId9"/>
    <p:sldId id="593" r:id="rId10"/>
    <p:sldId id="595" r:id="rId11"/>
    <p:sldId id="586" r:id="rId12"/>
    <p:sldId id="581" r:id="rId13"/>
    <p:sldId id="598" r:id="rId14"/>
    <p:sldId id="603" r:id="rId15"/>
    <p:sldId id="602" r:id="rId16"/>
    <p:sldId id="601" r:id="rId17"/>
    <p:sldId id="604" r:id="rId18"/>
    <p:sldId id="589" r:id="rId19"/>
    <p:sldId id="605" r:id="rId20"/>
    <p:sldId id="599" r:id="rId21"/>
    <p:sldId id="606" r:id="rId22"/>
    <p:sldId id="596" r:id="rId23"/>
    <p:sldId id="572" r:id="rId24"/>
  </p:sldIdLst>
  <p:sldSz cx="9144000" cy="6858000" type="screen4x3"/>
  <p:notesSz cx="9144000" cy="6858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7">
          <p15:clr>
            <a:srgbClr val="A4A3A4"/>
          </p15:clr>
        </p15:guide>
        <p15:guide id="2" orient="horz" pos="3475">
          <p15:clr>
            <a:srgbClr val="A4A3A4"/>
          </p15:clr>
        </p15:guide>
        <p15:guide id="3" orient="horz" pos="3884">
          <p15:clr>
            <a:srgbClr val="A4A3A4"/>
          </p15:clr>
        </p15:guide>
        <p15:guide id="4" orient="horz" pos="2160">
          <p15:clr>
            <a:srgbClr val="A4A3A4"/>
          </p15:clr>
        </p15:guide>
        <p15:guide id="5" pos="2880">
          <p15:clr>
            <a:srgbClr val="A4A3A4"/>
          </p15:clr>
        </p15:guide>
        <p15:guide id="6" pos="5511">
          <p15:clr>
            <a:srgbClr val="A4A3A4"/>
          </p15:clr>
        </p15:guide>
        <p15:guide id="7" pos="249">
          <p15:clr>
            <a:srgbClr val="A4A3A4"/>
          </p15:clr>
        </p15:guide>
        <p15:guide id="8" pos="521">
          <p15:clr>
            <a:srgbClr val="A4A3A4"/>
          </p15:clr>
        </p15:guide>
        <p15:guide id="9" pos="5239">
          <p15:clr>
            <a:srgbClr val="A4A3A4"/>
          </p15:clr>
        </p15:guide>
        <p15:guide id="10" pos="3152">
          <p15:clr>
            <a:srgbClr val="A4A3A4"/>
          </p15:clr>
        </p15:guide>
      </p15:sldGuideLst>
    </p:ext>
    <p:ext uri="{2D200454-40CA-4A62-9FC3-DE9A4176ACB9}">
      <p15:notesGuideLst xmlns:p15="http://schemas.microsoft.com/office/powerpoint/2012/main">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CDCD"/>
    <a:srgbClr val="DD523B"/>
    <a:srgbClr val="FF6600"/>
    <a:srgbClr val="FF0000"/>
    <a:srgbClr val="FF00FF"/>
    <a:srgbClr val="CC0000"/>
    <a:srgbClr val="CC0099"/>
    <a:srgbClr val="FF99FF"/>
    <a:srgbClr val="333399"/>
    <a:srgbClr val="66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929F9F4-4A8F-4326-A1B4-22849713DDAB}" styleName="Style foncé 1 - Accentuation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Style foncé 1 - Accentuation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Style foncé 1 - Accentuation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Style foncé 1 - Accentuation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Style foncé 1 - Accentuation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Style foncé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53" autoAdjust="0"/>
    <p:restoredTop sz="78748" autoAdjust="0"/>
  </p:normalViewPr>
  <p:slideViewPr>
    <p:cSldViewPr>
      <p:cViewPr varScale="1">
        <p:scale>
          <a:sx n="63" d="100"/>
          <a:sy n="63" d="100"/>
        </p:scale>
        <p:origin x="480" y="66"/>
      </p:cViewPr>
      <p:guideLst>
        <p:guide orient="horz" pos="2887"/>
        <p:guide orient="horz" pos="3475"/>
        <p:guide orient="horz" pos="3884"/>
        <p:guide orient="horz" pos="2160"/>
        <p:guide pos="2880"/>
        <p:guide pos="5511"/>
        <p:guide pos="249"/>
        <p:guide pos="521"/>
        <p:guide pos="5239"/>
        <p:guide pos="3152"/>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55" d="100"/>
          <a:sy n="55" d="100"/>
        </p:scale>
        <p:origin x="-1176" y="-90"/>
      </p:cViewPr>
      <p:guideLst>
        <p:guide orient="horz"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EA33B4B9-AFB0-43EB-82AF-ED70AC262E4F}" type="datetimeFigureOut">
              <a:rPr lang="en-US" smtClean="0"/>
              <a:pPr/>
              <a:t>8/21/2017</a:t>
            </a:fld>
            <a:endParaRPr lang="en-US"/>
          </a:p>
        </p:txBody>
      </p:sp>
      <p:sp>
        <p:nvSpPr>
          <p:cNvPr id="4" name="Espace réservé du pied de page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Espace réservé du numéro de diapositive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C6472C8F-9949-4688-BFEB-F813D79CFC0A}" type="slidenum">
              <a:rPr lang="en-US" smtClean="0"/>
              <a:pPr/>
              <a:t>‹#›</a:t>
            </a:fld>
            <a:endParaRPr lang="en-US"/>
          </a:p>
        </p:txBody>
      </p:sp>
    </p:spTree>
    <p:extLst>
      <p:ext uri="{BB962C8B-B14F-4D97-AF65-F5344CB8AC3E}">
        <p14:creationId xmlns:p14="http://schemas.microsoft.com/office/powerpoint/2010/main" val="1792992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3D31E77A-DD07-4A76-801D-B4BF4990C412}" type="datetimeFigureOut">
              <a:rPr lang="en-US" smtClean="0"/>
              <a:pPr/>
              <a:t>8/21/2017</a:t>
            </a:fld>
            <a:endParaRPr lang="en-US"/>
          </a:p>
        </p:txBody>
      </p:sp>
      <p:sp>
        <p:nvSpPr>
          <p:cNvPr id="4" name="Espace réservé de l'image des diapositives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2CA3AB2B-189A-4C92-A457-C6A3833631A7}" type="slidenum">
              <a:rPr lang="en-US" smtClean="0"/>
              <a:pPr/>
              <a:t>‹#›</a:t>
            </a:fld>
            <a:endParaRPr lang="en-US"/>
          </a:p>
        </p:txBody>
      </p:sp>
    </p:spTree>
    <p:extLst>
      <p:ext uri="{BB962C8B-B14F-4D97-AF65-F5344CB8AC3E}">
        <p14:creationId xmlns:p14="http://schemas.microsoft.com/office/powerpoint/2010/main" val="275389837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sasfed.or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Documentary Filmmakers’ Association (DFA) was established in 2006, to nurture and develop the interests of documentary filmmakers in South Africa.</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Three of us are Documentary filmmakers and not legal professionals. We Volunteered</a:t>
            </a:r>
            <a:r>
              <a:rPr lang="en-GB" sz="1200" kern="1200" baseline="0" dirty="0" smtClean="0">
                <a:solidFill>
                  <a:schemeClr val="tx1"/>
                </a:solidFill>
                <a:effectLst/>
                <a:latin typeface="+mn-lt"/>
                <a:ea typeface="+mn-ea"/>
                <a:cs typeface="+mn-cs"/>
              </a:rPr>
              <a:t> to this kind of work. </a:t>
            </a:r>
            <a:endParaRPr lang="en-ZA"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A3AB2B-189A-4C92-A457-C6A3833631A7}" type="slidenum">
              <a:rPr lang="en-US" smtClean="0"/>
              <a:pPr/>
              <a:t>1</a:t>
            </a:fld>
            <a:endParaRPr lang="en-US"/>
          </a:p>
        </p:txBody>
      </p:sp>
    </p:spTree>
    <p:extLst>
      <p:ext uri="{BB962C8B-B14F-4D97-AF65-F5344CB8AC3E}">
        <p14:creationId xmlns:p14="http://schemas.microsoft.com/office/powerpoint/2010/main" val="2549543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documentary film genre is unique.  It stimulates public discourse, reflects on social, </a:t>
            </a:r>
            <a:r>
              <a:rPr lang="mr-IN"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a:t>
            </a:r>
            <a:endParaRPr lang="en-Z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A3AB2B-189A-4C92-A457-C6A3833631A7}" type="slidenum">
              <a:rPr lang="en-US" smtClean="0"/>
              <a:pPr/>
              <a:t>2</a:t>
            </a:fld>
            <a:endParaRPr lang="en-US"/>
          </a:p>
        </p:txBody>
      </p:sp>
    </p:spTree>
    <p:extLst>
      <p:ext uri="{BB962C8B-B14F-4D97-AF65-F5344CB8AC3E}">
        <p14:creationId xmlns:p14="http://schemas.microsoft.com/office/powerpoint/2010/main" val="1035299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political, cultural and current events, explores history, commemorates heritage and unearths the mysteries of the universe and the planet. Documentaries tell stories of ordinary and extraordinary people and communities – they celebrate, question, investigate and reflect.</a:t>
            </a:r>
            <a:endParaRPr lang="en-Z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A3AB2B-189A-4C92-A457-C6A3833631A7}" type="slidenum">
              <a:rPr lang="en-US" smtClean="0"/>
              <a:pPr/>
              <a:t>3</a:t>
            </a:fld>
            <a:endParaRPr lang="en-US"/>
          </a:p>
        </p:txBody>
      </p:sp>
    </p:spTree>
    <p:extLst>
      <p:ext uri="{BB962C8B-B14F-4D97-AF65-F5344CB8AC3E}">
        <p14:creationId xmlns:p14="http://schemas.microsoft.com/office/powerpoint/2010/main" val="10352995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most accessible genre of filmmaking, it is often marginalised by the broadcast industry and by other sectors / genres within the film and video production industry. The DFA aims to unify documentary filmmakers and gain recognition for the genre.</a:t>
            </a:r>
            <a:endParaRPr lang="en-Z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A3AB2B-189A-4C92-A457-C6A3833631A7}" type="slidenum">
              <a:rPr lang="en-US" smtClean="0"/>
              <a:pPr/>
              <a:t>4</a:t>
            </a:fld>
            <a:endParaRPr lang="en-US"/>
          </a:p>
        </p:txBody>
      </p:sp>
    </p:spTree>
    <p:extLst>
      <p:ext uri="{BB962C8B-B14F-4D97-AF65-F5344CB8AC3E}">
        <p14:creationId xmlns:p14="http://schemas.microsoft.com/office/powerpoint/2010/main" val="1035299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As of yesterday there are 177 paid up members, but</a:t>
            </a:r>
            <a:r>
              <a:rPr lang="en-GB" sz="1200" kern="1200" baseline="0" dirty="0" smtClean="0">
                <a:solidFill>
                  <a:schemeClr val="tx1"/>
                </a:solidFill>
                <a:effectLst/>
                <a:latin typeface="+mn-lt"/>
                <a:ea typeface="+mn-ea"/>
                <a:cs typeface="+mn-cs"/>
              </a:rPr>
              <a:t> at times in the membership cycle this exceeds 250. Over 10 thousand followers and fans. Each member employs many freelancers and has a multiplier of at least 2.5.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tx1"/>
                </a:solidFill>
                <a:effectLst/>
                <a:latin typeface="+mn-lt"/>
                <a:ea typeface="+mn-ea"/>
                <a:cs typeface="+mn-cs"/>
              </a:rPr>
              <a:t>We represent a diverse and transforming group of filmmakers operating in all provinces. </a:t>
            </a:r>
            <a:endParaRPr lang="en-ZA"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A3AB2B-189A-4C92-A457-C6A3833631A7}" type="slidenum">
              <a:rPr lang="en-US" smtClean="0"/>
              <a:pPr/>
              <a:t>5</a:t>
            </a:fld>
            <a:endParaRPr lang="en-US"/>
          </a:p>
        </p:txBody>
      </p:sp>
    </p:spTree>
    <p:extLst>
      <p:ext uri="{BB962C8B-B14F-4D97-AF65-F5344CB8AC3E}">
        <p14:creationId xmlns:p14="http://schemas.microsoft.com/office/powerpoint/2010/main" val="2549543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DFA is a key member of </a:t>
            </a:r>
            <a:r>
              <a:rPr lang="en-GB" sz="1200" u="sng" kern="1200" dirty="0" smtClean="0">
                <a:solidFill>
                  <a:schemeClr val="tx1"/>
                </a:solidFill>
                <a:effectLst/>
                <a:latin typeface="+mn-lt"/>
                <a:ea typeface="+mn-ea"/>
                <a:cs typeface="+mn-cs"/>
                <a:hlinkClick r:id="rId3"/>
              </a:rPr>
              <a:t>SASFED</a:t>
            </a:r>
            <a:r>
              <a:rPr lang="en-GB" sz="1200" kern="1200" dirty="0" smtClean="0">
                <a:solidFill>
                  <a:schemeClr val="tx1"/>
                </a:solidFill>
                <a:effectLst/>
                <a:latin typeface="+mn-lt"/>
                <a:ea typeface="+mn-ea"/>
                <a:cs typeface="+mn-cs"/>
              </a:rPr>
              <a:t> (The South African Screen Federation)</a:t>
            </a:r>
            <a:r>
              <a:rPr lang="en-GB" sz="1200" kern="1200" baseline="0" dirty="0" smtClean="0">
                <a:solidFill>
                  <a:schemeClr val="tx1"/>
                </a:solidFill>
                <a:effectLst/>
                <a:latin typeface="+mn-lt"/>
                <a:ea typeface="+mn-ea"/>
                <a:cs typeface="+mn-cs"/>
              </a:rPr>
              <a:t> presenting Friday so will focus on specific areas not in their presentation to avoid duplication of broader industry issues.  Support their presentation as founding and active member of SAFED, tomorrow Mid Day. All those with ticks are doing specific presentations here.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DFA is a registered Non Profit Organisation (NPO) that is solely dependent on fundraising. All people include those sitting here are unpaid volunteers, and full time filmmakers. </a:t>
            </a:r>
            <a:endParaRPr lang="en-ZA"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ZA"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2CA3AB2B-189A-4C92-A457-C6A3833631A7}" type="slidenum">
              <a:rPr lang="en-US" smtClean="0"/>
              <a:pPr/>
              <a:t>6</a:t>
            </a:fld>
            <a:endParaRPr lang="en-US"/>
          </a:p>
        </p:txBody>
      </p:sp>
    </p:spTree>
    <p:extLst>
      <p:ext uri="{BB962C8B-B14F-4D97-AF65-F5344CB8AC3E}">
        <p14:creationId xmlns:p14="http://schemas.microsoft.com/office/powerpoint/2010/main" val="924289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DFA supports balanced copyright law. As creators of film and television works, we have an interest in the ownership of copyright in the work we create. On the other side of the balance of copyright, all copyright Acts (including the South African one) also contain provisions, sometimes known as “user rights”, that allow those producing new work to use copyrighted material without permission or payment in some circumstances. </a:t>
            </a:r>
            <a:endParaRPr lang="en-Z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A3AB2B-189A-4C92-A457-C6A3833631A7}" type="slidenum">
              <a:rPr lang="en-US" smtClean="0"/>
              <a:pPr/>
              <a:t>7</a:t>
            </a:fld>
            <a:endParaRPr lang="en-US"/>
          </a:p>
        </p:txBody>
      </p:sp>
    </p:spTree>
    <p:extLst>
      <p:ext uri="{BB962C8B-B14F-4D97-AF65-F5344CB8AC3E}">
        <p14:creationId xmlns:p14="http://schemas.microsoft.com/office/powerpoint/2010/main" val="2374509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For example, documentary filmmakers commonly utilise their rights to use quotations of copyrighted music, photographs, film footage, brands and other material in order to comment on or criticise that work or to illustrate a point or argument. For documentary filmmakers and other media makers, these features of copyright law are often essential to promote free expression and ensure that copyright does not operate as a charter for censorship.  Quick</a:t>
            </a:r>
            <a:r>
              <a:rPr lang="en-GB" sz="1200" kern="1200" baseline="0" dirty="0" smtClean="0">
                <a:solidFill>
                  <a:schemeClr val="tx1"/>
                </a:solidFill>
                <a:effectLst/>
                <a:latin typeface="+mn-lt"/>
                <a:ea typeface="+mn-ea"/>
                <a:cs typeface="+mn-cs"/>
              </a:rPr>
              <a:t> example </a:t>
            </a:r>
            <a:r>
              <a:rPr lang="mr-IN" sz="1200" kern="1200" baseline="0" dirty="0" smtClean="0">
                <a:solidFill>
                  <a:schemeClr val="tx1"/>
                </a:solidFill>
                <a:effectLst/>
                <a:latin typeface="+mn-lt"/>
                <a:ea typeface="+mn-ea"/>
                <a:cs typeface="+mn-cs"/>
              </a:rPr>
              <a:t>–</a:t>
            </a:r>
            <a:r>
              <a:rPr lang="en-GB" sz="1200" kern="1200" baseline="0" dirty="0" smtClean="0">
                <a:solidFill>
                  <a:schemeClr val="tx1"/>
                </a:solidFill>
                <a:effectLst/>
                <a:latin typeface="+mn-lt"/>
                <a:ea typeface="+mn-ea"/>
                <a:cs typeface="+mn-cs"/>
              </a:rPr>
              <a:t> Miners Shot Down. </a:t>
            </a:r>
            <a:endParaRPr lang="en-Z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A3AB2B-189A-4C92-A457-C6A3833631A7}" type="slidenum">
              <a:rPr lang="en-US" smtClean="0"/>
              <a:pPr/>
              <a:t>8</a:t>
            </a:fld>
            <a:endParaRPr lang="en-US"/>
          </a:p>
        </p:txBody>
      </p:sp>
    </p:spTree>
    <p:extLst>
      <p:ext uri="{BB962C8B-B14F-4D97-AF65-F5344CB8AC3E}">
        <p14:creationId xmlns:p14="http://schemas.microsoft.com/office/powerpoint/2010/main" val="2374509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Overall, there is much in the 2017 bill that is supported by doc filmmakers.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We are</a:t>
            </a:r>
            <a:r>
              <a:rPr lang="en-GB" sz="1200" kern="1200" baseline="0" dirty="0" smtClean="0">
                <a:solidFill>
                  <a:schemeClr val="tx1"/>
                </a:solidFill>
                <a:effectLst/>
                <a:latin typeface="+mn-lt"/>
                <a:ea typeface="+mn-ea"/>
                <a:cs typeface="+mn-cs"/>
              </a:rPr>
              <a:t> not equipped to comment in much detail, but agree p</a:t>
            </a:r>
            <a:r>
              <a:rPr lang="en-GB" sz="1200" kern="1200" dirty="0" smtClean="0">
                <a:solidFill>
                  <a:schemeClr val="tx1"/>
                </a:solidFill>
                <a:effectLst/>
                <a:latin typeface="+mn-lt"/>
                <a:ea typeface="+mn-ea"/>
                <a:cs typeface="+mn-cs"/>
              </a:rPr>
              <a:t>oor</a:t>
            </a:r>
            <a:r>
              <a:rPr lang="en-GB" sz="1200" kern="1200" baseline="0" dirty="0" smtClean="0">
                <a:solidFill>
                  <a:schemeClr val="tx1"/>
                </a:solidFill>
                <a:effectLst/>
                <a:latin typeface="+mn-lt"/>
                <a:ea typeface="+mn-ea"/>
                <a:cs typeface="+mn-cs"/>
              </a:rPr>
              <a:t> drafting </a:t>
            </a:r>
            <a:r>
              <a:rPr lang="mr-IN" sz="1200" kern="1200" baseline="0" dirty="0" smtClean="0">
                <a:solidFill>
                  <a:schemeClr val="tx1"/>
                </a:solidFill>
                <a:effectLst/>
                <a:latin typeface="+mn-lt"/>
                <a:ea typeface="+mn-ea"/>
                <a:cs typeface="+mn-cs"/>
              </a:rPr>
              <a:t>–</a:t>
            </a:r>
            <a:r>
              <a:rPr lang="en-GB" sz="1200" kern="1200" baseline="0" dirty="0" smtClean="0">
                <a:solidFill>
                  <a:schemeClr val="tx1"/>
                </a:solidFill>
                <a:effectLst/>
                <a:latin typeface="+mn-lt"/>
                <a:ea typeface="+mn-ea"/>
                <a:cs typeface="+mn-cs"/>
              </a:rPr>
              <a:t> identified by many presentations already </a:t>
            </a:r>
            <a:r>
              <a:rPr lang="mr-IN" sz="1200" kern="1200" baseline="0" dirty="0" smtClean="0">
                <a:solidFill>
                  <a:schemeClr val="tx1"/>
                </a:solidFill>
                <a:effectLst/>
                <a:latin typeface="+mn-lt"/>
                <a:ea typeface="+mn-ea"/>
                <a:cs typeface="+mn-cs"/>
              </a:rPr>
              <a:t>–</a:t>
            </a:r>
            <a:r>
              <a:rPr lang="en-GB" sz="1200" kern="1200" baseline="0" dirty="0" smtClean="0">
                <a:solidFill>
                  <a:schemeClr val="tx1"/>
                </a:solidFill>
                <a:effectLst/>
                <a:latin typeface="+mn-lt"/>
                <a:ea typeface="+mn-ea"/>
                <a:cs typeface="+mn-cs"/>
              </a:rPr>
              <a:t> leads to uncertainty.</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Our sector suffers with complexity, and lack of certainty. There are at least 3 major sectors of government which we cross over regularly with our sector, trade &amp; industry, arts and culture, and communications, and sub-sets like NFVF and ICASA. Much of the amendments to this bill do not helped this complexity and we find little chance with the task of rising the hard to find funds and make documentaries. </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A3AB2B-189A-4C92-A457-C6A3833631A7}" type="slidenum">
              <a:rPr lang="en-US" smtClean="0"/>
              <a:pPr/>
              <a:t>9</a:t>
            </a:fld>
            <a:endParaRPr lang="en-US"/>
          </a:p>
        </p:txBody>
      </p:sp>
    </p:spTree>
    <p:extLst>
      <p:ext uri="{BB962C8B-B14F-4D97-AF65-F5344CB8AC3E}">
        <p14:creationId xmlns:p14="http://schemas.microsoft.com/office/powerpoint/2010/main" val="2374509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We strongly support the need to update the Copyright Act to fit our current uses and technologies as filmmakers.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 addition to and supporting</a:t>
            </a:r>
            <a:r>
              <a:rPr lang="en-GB" sz="1200" kern="1200" baseline="0" dirty="0" smtClean="0">
                <a:solidFill>
                  <a:schemeClr val="tx1"/>
                </a:solidFill>
                <a:effectLst/>
                <a:latin typeface="+mn-lt"/>
                <a:ea typeface="+mn-ea"/>
                <a:cs typeface="+mn-cs"/>
              </a:rPr>
              <a:t> the SASFED presentation which Marc will do tomorrow, we raise our concerns specifically as Doc Filmmakers and </a:t>
            </a:r>
            <a:r>
              <a:rPr lang="en-GB" sz="1200" kern="1200" dirty="0" smtClean="0">
                <a:solidFill>
                  <a:schemeClr val="tx1"/>
                </a:solidFill>
                <a:effectLst/>
                <a:latin typeface="+mn-lt"/>
                <a:ea typeface="+mn-ea"/>
                <a:cs typeface="+mn-cs"/>
              </a:rPr>
              <a:t>The Bill, falls short on two key points explained in more detail in the comments that follow:</a:t>
            </a:r>
          </a:p>
          <a:p>
            <a:endParaRPr lang="en-ZA"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The 2017 bill (Sections 21(1)(C) and 5) fails to adequately protect the interests of filmmakers in owning copyright in the films they create. </a:t>
            </a:r>
            <a:endParaRPr lang="en-ZA"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Despite some notable improvements, the bill fails to adequately protect the rights of filmmakers to make fair uses of copyrighted works.</a:t>
            </a:r>
            <a:endParaRPr lang="en-ZA"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permission or payment in some circumstances.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 summary here is what we would like to discuss</a:t>
            </a:r>
            <a:r>
              <a:rPr lang="en-GB" sz="1200" kern="1200" baseline="0" dirty="0" smtClean="0">
                <a:solidFill>
                  <a:schemeClr val="tx1"/>
                </a:solidFill>
                <a:effectLst/>
                <a:latin typeface="+mn-lt"/>
                <a:ea typeface="+mn-ea"/>
                <a:cs typeface="+mn-cs"/>
              </a:rPr>
              <a:t> over the next few </a:t>
            </a:r>
            <a:r>
              <a:rPr lang="en-GB" sz="1200" kern="1200" baseline="0" dirty="0" err="1" smtClean="0">
                <a:solidFill>
                  <a:schemeClr val="tx1"/>
                </a:solidFill>
                <a:effectLst/>
                <a:latin typeface="+mn-lt"/>
                <a:ea typeface="+mn-ea"/>
                <a:cs typeface="+mn-cs"/>
              </a:rPr>
              <a:t>mins</a:t>
            </a:r>
            <a:r>
              <a:rPr lang="en-GB" sz="1200" kern="1200" baseline="0" dirty="0" smtClean="0">
                <a:solidFill>
                  <a:schemeClr val="tx1"/>
                </a:solidFill>
                <a:effectLst/>
                <a:latin typeface="+mn-lt"/>
                <a:ea typeface="+mn-ea"/>
                <a:cs typeface="+mn-cs"/>
              </a:rPr>
              <a:t>. </a:t>
            </a:r>
          </a:p>
          <a:p>
            <a:r>
              <a:rPr lang="en-GB" sz="1200" kern="1200" baseline="0" dirty="0" smtClean="0">
                <a:solidFill>
                  <a:schemeClr val="tx1"/>
                </a:solidFill>
                <a:effectLst/>
                <a:latin typeface="+mn-lt"/>
                <a:ea typeface="+mn-ea"/>
                <a:cs typeface="+mn-cs"/>
              </a:rPr>
              <a:t> Support SASFED presentation fully tomorrow, and have highlighted a few points they will also make, but recognise documentary has a larger focus on re-use of existing material. Recognise that will also mean we as creators will need to give up our own. Thus support a greater inclusion of Fair dealing provision and ideally fair use. </a:t>
            </a:r>
          </a:p>
          <a:p>
            <a:endParaRPr lang="en-GB" sz="1200" kern="1200" baseline="0" dirty="0" smtClean="0">
              <a:solidFill>
                <a:schemeClr val="tx1"/>
              </a:solidFill>
              <a:effectLst/>
              <a:latin typeface="+mn-lt"/>
              <a:ea typeface="+mn-ea"/>
              <a:cs typeface="+mn-cs"/>
            </a:endParaRPr>
          </a:p>
          <a:p>
            <a:endParaRPr lang="en-Z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A3AB2B-189A-4C92-A457-C6A3833631A7}" type="slidenum">
              <a:rPr lang="en-US" smtClean="0"/>
              <a:pPr/>
              <a:t>10</a:t>
            </a:fld>
            <a:endParaRPr lang="en-US"/>
          </a:p>
        </p:txBody>
      </p:sp>
    </p:spTree>
    <p:extLst>
      <p:ext uri="{BB962C8B-B14F-4D97-AF65-F5344CB8AC3E}">
        <p14:creationId xmlns:p14="http://schemas.microsoft.com/office/powerpoint/2010/main" val="2374509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r>
              <a:rPr lang="en-US" dirty="0" smtClean="0"/>
              <a:t>Documentary in SA often commissioned by public broadcaster.</a:t>
            </a:r>
            <a:r>
              <a:rPr lang="en-GB" dirty="0" smtClean="0"/>
              <a:t> </a:t>
            </a:r>
          </a:p>
          <a:p>
            <a:endParaRPr lang="en-GB" dirty="0" smtClean="0"/>
          </a:p>
          <a:p>
            <a:r>
              <a:rPr lang="en-GB" dirty="0" smtClean="0"/>
              <a:t>Right ownership has been</a:t>
            </a:r>
            <a:r>
              <a:rPr lang="en-GB" baseline="0" dirty="0" smtClean="0"/>
              <a:t> our sectors battle for more than two decides, and documentary especially affected. Our stories almost never leave SA as  a result and we have lost many of our filmmakers as a result. </a:t>
            </a:r>
            <a:endParaRPr lang="en-ZA" dirty="0"/>
          </a:p>
        </p:txBody>
      </p:sp>
      <p:sp>
        <p:nvSpPr>
          <p:cNvPr id="4" name="Slide Number Placeholder 3"/>
          <p:cNvSpPr>
            <a:spLocks noGrp="1"/>
          </p:cNvSpPr>
          <p:nvPr>
            <p:ph type="sldNum" sz="quarter" idx="10"/>
          </p:nvPr>
        </p:nvSpPr>
        <p:spPr/>
        <p:txBody>
          <a:bodyPr/>
          <a:lstStyle/>
          <a:p>
            <a:fld id="{2CA3AB2B-189A-4C92-A457-C6A3833631A7}" type="slidenum">
              <a:rPr lang="en-US" smtClean="0"/>
              <a:pPr/>
              <a:t>11</a:t>
            </a:fld>
            <a:endParaRPr lang="en-US"/>
          </a:p>
        </p:txBody>
      </p:sp>
    </p:spTree>
    <p:extLst>
      <p:ext uri="{BB962C8B-B14F-4D97-AF65-F5344CB8AC3E}">
        <p14:creationId xmlns:p14="http://schemas.microsoft.com/office/powerpoint/2010/main" val="23745091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r>
              <a:rPr lang="en-GB" dirty="0" smtClean="0"/>
              <a:t>Denies SA Filmmakers copyright in their works.</a:t>
            </a:r>
            <a:endParaRPr lang="en-ZA" dirty="0" smtClean="0"/>
          </a:p>
          <a:p>
            <a:r>
              <a:rPr lang="en-GB" b="0" dirty="0" smtClean="0"/>
              <a:t>Vests</a:t>
            </a:r>
            <a:r>
              <a:rPr lang="en-GB" dirty="0" smtClean="0"/>
              <a:t> ownership of a commissioned “cinematographic film” (old wording </a:t>
            </a:r>
            <a:r>
              <a:rPr lang="mr-IN" dirty="0" smtClean="0"/>
              <a:t>–</a:t>
            </a:r>
            <a:r>
              <a:rPr lang="en-GB" dirty="0" smtClean="0"/>
              <a:t> not suture proof anyway) </a:t>
            </a:r>
            <a:r>
              <a:rPr lang="en-GB" b="0" dirty="0" smtClean="0"/>
              <a:t>in the </a:t>
            </a:r>
            <a:r>
              <a:rPr lang="en-GB" dirty="0" smtClean="0"/>
              <a:t>commissioning entity, rather than the author of the film. </a:t>
            </a:r>
            <a:endParaRPr lang="en-ZA" dirty="0" smtClean="0"/>
          </a:p>
          <a:p>
            <a:endParaRPr lang="en-GB" dirty="0" smtClean="0"/>
          </a:p>
          <a:p>
            <a:r>
              <a:rPr lang="en-GB" dirty="0" smtClean="0"/>
              <a:t>Current Old Act states: </a:t>
            </a:r>
            <a:endParaRPr lang="en-ZA" dirty="0" smtClean="0"/>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Section 21(1)(c) has long operated to deny South African filmmakers copyright in their works.</a:t>
            </a:r>
          </a:p>
          <a:p>
            <a:endParaRPr lang="en-ZA"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Section 21(1)(c) of the South African Copyright Act vests ownership of a commissioned “cinematographic </a:t>
            </a:r>
            <a:r>
              <a:rPr lang="en-GB" sz="1200" kern="1200" dirty="0" err="1" smtClean="0">
                <a:solidFill>
                  <a:schemeClr val="tx1"/>
                </a:solidFill>
                <a:effectLst/>
                <a:latin typeface="+mn-lt"/>
                <a:ea typeface="+mn-ea"/>
                <a:cs typeface="+mn-cs"/>
              </a:rPr>
              <a:t>film”in</a:t>
            </a:r>
            <a:r>
              <a:rPr lang="en-GB" sz="1200" kern="1200" dirty="0" smtClean="0">
                <a:solidFill>
                  <a:schemeClr val="tx1"/>
                </a:solidFill>
                <a:effectLst/>
                <a:latin typeface="+mn-lt"/>
                <a:ea typeface="+mn-ea"/>
                <a:cs typeface="+mn-cs"/>
              </a:rPr>
              <a:t> the commissioning entity, rather than the author of the film.</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a:t>
            </a:r>
            <a:r>
              <a:rPr lang="en-GB" sz="1200" kern="1200" baseline="0" dirty="0" smtClean="0">
                <a:solidFill>
                  <a:schemeClr val="tx1"/>
                </a:solidFill>
                <a:effectLst/>
                <a:latin typeface="+mn-lt"/>
                <a:ea typeface="+mn-ea"/>
                <a:cs typeface="+mn-cs"/>
              </a:rPr>
              <a:t> This is exception for only a crew classes of creative works, in which IP may vest..  Others are normally specific to people commissioning, you don</a:t>
            </a:r>
            <a:r>
              <a:rPr lang="mr-IN" sz="1200" kern="1200" baseline="0" dirty="0" smtClean="0">
                <a:solidFill>
                  <a:schemeClr val="tx1"/>
                </a:solidFill>
                <a:effectLst/>
                <a:latin typeface="+mn-lt"/>
                <a:ea typeface="+mn-ea"/>
                <a:cs typeface="+mn-cs"/>
              </a:rPr>
              <a:t>’</a:t>
            </a:r>
            <a:r>
              <a:rPr lang="en-GB" sz="1200" kern="1200" baseline="0" dirty="0" smtClean="0">
                <a:solidFill>
                  <a:schemeClr val="tx1"/>
                </a:solidFill>
                <a:effectLst/>
                <a:latin typeface="+mn-lt"/>
                <a:ea typeface="+mn-ea"/>
                <a:cs typeface="+mn-cs"/>
              </a:rPr>
              <a:t>t a photograph, portrait or a graver (goodness how dated) of yourself and not want the flights</a:t>
            </a:r>
            <a:r>
              <a:rPr lang="mr-IN" sz="1200" kern="1200" baseline="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but with film we are simply commissioned to meet an </a:t>
            </a:r>
            <a:r>
              <a:rPr lang="en-GB" sz="1200" kern="1200" baseline="0" dirty="0" smtClean="0">
                <a:solidFill>
                  <a:schemeClr val="tx1"/>
                </a:solidFill>
                <a:effectLst/>
                <a:latin typeface="+mn-lt"/>
                <a:ea typeface="+mn-ea"/>
                <a:cs typeface="+mn-cs"/>
              </a:rPr>
              <a:t> needs of a public TV slot, and create the work itself with significant investment. </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Z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A3AB2B-189A-4C92-A457-C6A3833631A7}" type="slidenum">
              <a:rPr lang="en-US" smtClean="0"/>
              <a:pPr/>
              <a:t>12</a:t>
            </a:fld>
            <a:endParaRPr lang="en-US"/>
          </a:p>
        </p:txBody>
      </p:sp>
    </p:spTree>
    <p:extLst>
      <p:ext uri="{BB962C8B-B14F-4D97-AF65-F5344CB8AC3E}">
        <p14:creationId xmlns:p14="http://schemas.microsoft.com/office/powerpoint/2010/main" val="2374509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2017 bill amends Section 21(1)(c) to add language that clarifies that “the ownership of any copyright subsisting in the work shall be governed by contract.” But the bill retains the default position against that of the author, stating:</a:t>
            </a:r>
            <a:endParaRPr lang="en-ZA"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 the absence of valid contract, ownership shall vest in the person commissioning the work and the author of the work shall have a licence to exercise any right which by virtue of this Act would, apart from the licence, be exercisable exclusively by such author.</a:t>
            </a:r>
            <a:endParaRPr lang="en-ZA"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 the absence of contractual terms to the contrary, the default provision for other works is that copyright vests with the author who makes the creative decisions in the production of the work. This would be the rule that operated if section 21(1)(c) (and section 5, as discussed below) did not exist.</a:t>
            </a:r>
            <a:endParaRPr lang="en-ZA"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Many South African filmmakers – and especially documentary filmmakers -- do not own any copyright in the films they produce because section 21(c) gives ownership to the commissioning party as a default, and most films are commissioned by a funder. </a:t>
            </a:r>
            <a:endParaRPr lang="en-ZA"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denial of copyright to filmmakers impacts their livelihoods as well as their ability to express themselves as artists. Commissioned films are often shown once on television, never to be seen again, because the filmmaker lacks the rights in the film to license it to others. They thus also lack the rights to continue profiting from their work, reducing the market potential of South African films.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SABC and with it other broadcasters have always argued for default position</a:t>
            </a:r>
            <a:r>
              <a:rPr lang="en-GB" sz="1200" kern="1200" baseline="0" dirty="0" smtClean="0">
                <a:solidFill>
                  <a:schemeClr val="tx1"/>
                </a:solidFill>
                <a:effectLst/>
                <a:latin typeface="+mn-lt"/>
                <a:ea typeface="+mn-ea"/>
                <a:cs typeface="+mn-cs"/>
              </a:rPr>
              <a:t> on rights ownership based on section 21,1 c, without contract to contrary per 21 (1) (e).  Other broadcasters follow SABC. Need to address to restore balance of power. </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Section 21(1) e always allowed for contract to change default so why repeat</a:t>
            </a:r>
            <a:r>
              <a:rPr lang="en-GB" sz="1200" kern="1200" baseline="0" dirty="0" smtClean="0">
                <a:solidFill>
                  <a:schemeClr val="tx1"/>
                </a:solidFill>
                <a:effectLst/>
                <a:latin typeface="+mn-lt"/>
                <a:ea typeface="+mn-ea"/>
                <a:cs typeface="+mn-cs"/>
              </a:rPr>
              <a:t> its an option now?</a:t>
            </a:r>
            <a:endParaRPr lang="en-GB" sz="1200" kern="1200" dirty="0" smtClean="0">
              <a:solidFill>
                <a:schemeClr val="tx1"/>
              </a:solidFill>
              <a:effectLst/>
              <a:latin typeface="+mn-lt"/>
              <a:ea typeface="+mn-ea"/>
              <a:cs typeface="+mn-cs"/>
            </a:endParaRPr>
          </a:p>
          <a:p>
            <a:endParaRPr lang="en-ZA"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Section 21(1)(c) should simply be struck from the bill. Rights</a:t>
            </a:r>
            <a:r>
              <a:rPr lang="en-GB" sz="1200" kern="1200" baseline="0" dirty="0" smtClean="0">
                <a:solidFill>
                  <a:schemeClr val="tx1"/>
                </a:solidFill>
                <a:effectLst/>
                <a:latin typeface="+mn-lt"/>
                <a:ea typeface="+mn-ea"/>
                <a:cs typeface="+mn-cs"/>
              </a:rPr>
              <a:t> for ALL these classes should vest with author / creator and contract must transfer if required. </a:t>
            </a:r>
            <a:endParaRPr lang="en-ZA"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Z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A3AB2B-189A-4C92-A457-C6A3833631A7}" type="slidenum">
              <a:rPr lang="en-US" smtClean="0"/>
              <a:pPr/>
              <a:t>13</a:t>
            </a:fld>
            <a:endParaRPr lang="en-US"/>
          </a:p>
        </p:txBody>
      </p:sp>
    </p:spTree>
    <p:extLst>
      <p:ext uri="{BB962C8B-B14F-4D97-AF65-F5344CB8AC3E}">
        <p14:creationId xmlns:p14="http://schemas.microsoft.com/office/powerpoint/2010/main" val="23745091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r>
              <a:rPr lang="en-ZA" sz="1200" kern="1200" dirty="0" smtClean="0">
                <a:solidFill>
                  <a:schemeClr val="tx1"/>
                </a:solidFill>
                <a:effectLst/>
                <a:latin typeface="+mn-lt"/>
                <a:ea typeface="+mn-ea"/>
                <a:cs typeface="+mn-cs"/>
              </a:rPr>
              <a:t>Funding reality in SA dictates Docs are made wither with the public broadcaster, or government funding such as SABC, DTI , NFVF etc. </a:t>
            </a:r>
          </a:p>
          <a:p>
            <a:endParaRPr lang="en-ZA" sz="1200" kern="1200" dirty="0" smtClean="0">
              <a:solidFill>
                <a:schemeClr val="tx1"/>
              </a:solidFill>
              <a:effectLst/>
              <a:latin typeface="+mn-lt"/>
              <a:ea typeface="+mn-ea"/>
              <a:cs typeface="+mn-cs"/>
            </a:endParaRPr>
          </a:p>
          <a:p>
            <a:endParaRPr lang="en-ZA"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A3AB2B-189A-4C92-A457-C6A3833631A7}" type="slidenum">
              <a:rPr lang="en-US" smtClean="0"/>
              <a:pPr/>
              <a:t>14</a:t>
            </a:fld>
            <a:endParaRPr lang="en-US"/>
          </a:p>
        </p:txBody>
      </p:sp>
    </p:spTree>
    <p:extLst>
      <p:ext uri="{BB962C8B-B14F-4D97-AF65-F5344CB8AC3E}">
        <p14:creationId xmlns:p14="http://schemas.microsoft.com/office/powerpoint/2010/main" val="23745091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It is proposed in the 2017 bill that the government would own the copyright in any work that is “funded by” the state:</a:t>
            </a:r>
            <a:endParaRPr lang="en-ZA"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5</a:t>
            </a:r>
            <a:endParaRPr lang="en-ZA"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(2)(a) Copyright shall be conferred by this section on every work which is eligible for copyright and which is made by, funded by or under the direction or control of the state or [such] an international [organizations as may be prescribed] or local organisations.</a:t>
            </a:r>
            <a:endParaRPr lang="en-ZA"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(b) Copyright conferred in terms of paragraph (a) shall be owned by the state or organisation in question.’’ </a:t>
            </a:r>
            <a:endParaRPr lang="en-ZA"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A3AB2B-189A-4C92-A457-C6A3833631A7}" type="slidenum">
              <a:rPr lang="en-US" smtClean="0"/>
              <a:pPr/>
              <a:t>15</a:t>
            </a:fld>
            <a:endParaRPr lang="en-US"/>
          </a:p>
        </p:txBody>
      </p:sp>
    </p:spTree>
    <p:extLst>
      <p:ext uri="{BB962C8B-B14F-4D97-AF65-F5344CB8AC3E}">
        <p14:creationId xmlns:p14="http://schemas.microsoft.com/office/powerpoint/2010/main" val="23745091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r>
              <a:rPr lang="en-ZA" sz="1200" kern="1200" dirty="0" smtClean="0">
                <a:solidFill>
                  <a:schemeClr val="tx1"/>
                </a:solidFill>
                <a:effectLst/>
                <a:latin typeface="+mn-lt"/>
                <a:ea typeface="+mn-ea"/>
                <a:cs typeface="+mn-cs"/>
              </a:rPr>
              <a:t>Nearly every movie made in South Africa is funded, at least in part, by a state entity -- either through the SABC, through the National Film and Video Foundation’s production development grants of the Department of Arts and Culture, or through the DTI’s Film and Television Production Incentives. Enacting the proposed change to Section 5 would thus deprive most filmmakers of the right to own their copyright. Should any state entity require license or ownership of copyright in any specific production contracted and intended for state use, a contract can be required which transfers such rights as part of the tender process. Such transfer could be structured to not affect the spirit of co-operation and rights generation for the works creator, who often receive funding from other sources. </a:t>
            </a:r>
          </a:p>
        </p:txBody>
      </p:sp>
      <p:sp>
        <p:nvSpPr>
          <p:cNvPr id="4" name="Slide Number Placeholder 3"/>
          <p:cNvSpPr>
            <a:spLocks noGrp="1"/>
          </p:cNvSpPr>
          <p:nvPr>
            <p:ph type="sldNum" sz="quarter" idx="10"/>
          </p:nvPr>
        </p:nvSpPr>
        <p:spPr/>
        <p:txBody>
          <a:bodyPr/>
          <a:lstStyle/>
          <a:p>
            <a:fld id="{2CA3AB2B-189A-4C92-A457-C6A3833631A7}" type="slidenum">
              <a:rPr lang="en-US" smtClean="0"/>
              <a:pPr/>
              <a:t>16</a:t>
            </a:fld>
            <a:endParaRPr lang="en-US"/>
          </a:p>
        </p:txBody>
      </p:sp>
    </p:spTree>
    <p:extLst>
      <p:ext uri="{BB962C8B-B14F-4D97-AF65-F5344CB8AC3E}">
        <p14:creationId xmlns:p14="http://schemas.microsoft.com/office/powerpoint/2010/main" val="23745091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r>
              <a:rPr lang="en-ZA" sz="1200" kern="1200" dirty="0" smtClean="0">
                <a:solidFill>
                  <a:schemeClr val="tx1"/>
                </a:solidFill>
                <a:effectLst/>
                <a:latin typeface="+mn-lt"/>
                <a:ea typeface="+mn-ea"/>
                <a:cs typeface="+mn-cs"/>
              </a:rPr>
              <a:t>We thus propose that Section 5(2) be deleted from the current act, allowing the same copyright defaults to operate for all works. </a:t>
            </a:r>
          </a:p>
          <a:p>
            <a:r>
              <a:rPr lang="en-ZA" sz="1200" kern="1200" dirty="0" smtClean="0">
                <a:solidFill>
                  <a:schemeClr val="tx1"/>
                </a:solidFill>
                <a:effectLst/>
                <a:latin typeface="+mn-lt"/>
                <a:ea typeface="+mn-ea"/>
                <a:cs typeface="+mn-cs"/>
              </a:rPr>
              <a:t>Alternatively we suggest the or be changed to an AND as indicated on the screen.</a:t>
            </a:r>
          </a:p>
          <a:p>
            <a:r>
              <a:rPr lang="en-ZA" sz="1200" kern="1200" dirty="0" smtClean="0">
                <a:solidFill>
                  <a:schemeClr val="tx1"/>
                </a:solidFill>
                <a:effectLst/>
                <a:latin typeface="+mn-lt"/>
                <a:ea typeface="+mn-ea"/>
                <a:cs typeface="+mn-cs"/>
              </a:rPr>
              <a:t>May still be an issue with SABC commissions who claim to control and give creative input by virtue of commissions and cost control mechanisms. </a:t>
            </a:r>
            <a:endParaRPr lang="en-Z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A3AB2B-189A-4C92-A457-C6A3833631A7}" type="slidenum">
              <a:rPr lang="en-US" smtClean="0"/>
              <a:pPr/>
              <a:t>17</a:t>
            </a:fld>
            <a:endParaRPr lang="en-US"/>
          </a:p>
        </p:txBody>
      </p:sp>
    </p:spTree>
    <p:extLst>
      <p:ext uri="{BB962C8B-B14F-4D97-AF65-F5344CB8AC3E}">
        <p14:creationId xmlns:p14="http://schemas.microsoft.com/office/powerpoint/2010/main" val="23745091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r>
              <a:rPr lang="en-ZA" sz="1200" kern="1200" dirty="0" smtClean="0">
                <a:solidFill>
                  <a:schemeClr val="tx1"/>
                </a:solidFill>
                <a:effectLst/>
                <a:latin typeface="+mn-lt"/>
                <a:ea typeface="+mn-ea"/>
                <a:cs typeface="+mn-cs"/>
              </a:rPr>
              <a:t>Recognize the need to create new works from existing material, and that material often held up by monopolies and international mega corps. </a:t>
            </a:r>
          </a:p>
          <a:p>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Since 2008, the DFA has been host to at least 7 workshops on the issue with a Doc Focus, starting by analyzing existing copyright act and looking at what could help in future. That’s where section 21’s came from. </a:t>
            </a:r>
          </a:p>
          <a:p>
            <a:endParaRPr lang="en-ZA" sz="1200" kern="1200" dirty="0" smtClean="0">
              <a:solidFill>
                <a:schemeClr val="tx1"/>
              </a:solidFill>
              <a:effectLst/>
              <a:latin typeface="+mn-lt"/>
              <a:ea typeface="+mn-ea"/>
              <a:cs typeface="+mn-cs"/>
            </a:endParaRPr>
          </a:p>
          <a:p>
            <a:endParaRPr lang="en-Z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A3AB2B-189A-4C92-A457-C6A3833631A7}" type="slidenum">
              <a:rPr lang="en-US" smtClean="0"/>
              <a:pPr/>
              <a:t>18</a:t>
            </a:fld>
            <a:endParaRPr lang="en-US"/>
          </a:p>
        </p:txBody>
      </p:sp>
    </p:spTree>
    <p:extLst>
      <p:ext uri="{BB962C8B-B14F-4D97-AF65-F5344CB8AC3E}">
        <p14:creationId xmlns:p14="http://schemas.microsoft.com/office/powerpoint/2010/main" val="23745091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r>
              <a:rPr lang="en-ZA" sz="1200" kern="1200" dirty="0" smtClean="0">
                <a:solidFill>
                  <a:schemeClr val="tx1"/>
                </a:solidFill>
                <a:effectLst/>
                <a:latin typeface="+mn-lt"/>
                <a:ea typeface="+mn-ea"/>
                <a:cs typeface="+mn-cs"/>
              </a:rPr>
              <a:t>Research we did a few years back with Sean Flynn on the local doc industry reflects. </a:t>
            </a:r>
          </a:p>
          <a:p>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Eighty six percent of the interviewees stated that they had avoided using desired material in a film or substituted inferior content in order to avoid the licensing process.</a:t>
            </a:r>
          </a:p>
          <a:p>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Sixty-nine percent of the filmmakers interviewed stated they had been forced to limit distribution of their films because of the limited scope of licenses for material used in the film.74 Filmmakers explained that they sign licenses that only permit circulation of the material for a limited time or to particular (e.g. local) markets.</a:t>
            </a:r>
          </a:p>
          <a:p>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UNTOLD STORIES IN SOUTH AFRICA: CREATIVE CONSEQUENCES OF THE RIGHTS CLEARANCE CULTURE FOR DOCUMENTARY FILMMAKERS</a:t>
            </a:r>
          </a:p>
          <a:p>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Sean M. Flynn Peter A. Jaszi</a:t>
            </a:r>
          </a:p>
          <a:p>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https://papers.ssrn.com/sol3/papers.cfm?abstract_id=1654025</a:t>
            </a:r>
          </a:p>
          <a:p>
            <a:endParaRPr lang="en-ZA" sz="1200" kern="1200" dirty="0" smtClean="0">
              <a:solidFill>
                <a:schemeClr val="tx1"/>
              </a:solidFill>
              <a:effectLst/>
              <a:latin typeface="+mn-lt"/>
              <a:ea typeface="+mn-ea"/>
              <a:cs typeface="+mn-cs"/>
            </a:endParaRPr>
          </a:p>
          <a:p>
            <a:endParaRPr lang="en-ZA"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A3AB2B-189A-4C92-A457-C6A3833631A7}" type="slidenum">
              <a:rPr lang="en-US" smtClean="0"/>
              <a:pPr/>
              <a:t>19</a:t>
            </a:fld>
            <a:endParaRPr lang="en-US"/>
          </a:p>
        </p:txBody>
      </p:sp>
    </p:spTree>
    <p:extLst>
      <p:ext uri="{BB962C8B-B14F-4D97-AF65-F5344CB8AC3E}">
        <p14:creationId xmlns:p14="http://schemas.microsoft.com/office/powerpoint/2010/main" val="23745091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r>
              <a:rPr lang="en-ZA" sz="1200" kern="1200" dirty="0" smtClean="0">
                <a:solidFill>
                  <a:schemeClr val="tx1"/>
                </a:solidFill>
                <a:effectLst/>
                <a:latin typeface="+mn-lt"/>
                <a:ea typeface="+mn-ea"/>
                <a:cs typeface="+mn-cs"/>
              </a:rPr>
              <a:t>Fair Use / Fair dealing:  User” Rights confusion  Digital Age realities are upon us.  / Users are themselves creators / Industry de-professionalisation is partially inevitable.. unless rights are valued. </a:t>
            </a:r>
            <a:endParaRPr lang="en-Z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A3AB2B-189A-4C92-A457-C6A3833631A7}" type="slidenum">
              <a:rPr lang="en-US" smtClean="0"/>
              <a:pPr/>
              <a:t>20</a:t>
            </a:fld>
            <a:endParaRPr lang="en-US"/>
          </a:p>
        </p:txBody>
      </p:sp>
    </p:spTree>
    <p:extLst>
      <p:ext uri="{BB962C8B-B14F-4D97-AF65-F5344CB8AC3E}">
        <p14:creationId xmlns:p14="http://schemas.microsoft.com/office/powerpoint/2010/main" val="23745091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r>
              <a:rPr lang="en-ZA" sz="1200" kern="1200" dirty="0" smtClean="0">
                <a:solidFill>
                  <a:schemeClr val="tx1"/>
                </a:solidFill>
                <a:effectLst/>
                <a:latin typeface="+mn-lt"/>
                <a:ea typeface="+mn-ea"/>
                <a:cs typeface="+mn-cs"/>
              </a:rPr>
              <a:t>Believe these core values are critical to ensure the legal enabling environment for fair quotation in films: Retaining the existing quotation right / Expanding incidental use to include audio visual works  / Enacting fair use / Done responsibly. </a:t>
            </a:r>
          </a:p>
          <a:p>
            <a:endParaRPr lang="en-Z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A3AB2B-189A-4C92-A457-C6A3833631A7}" type="slidenum">
              <a:rPr lang="en-US" smtClean="0"/>
              <a:pPr/>
              <a:t>21</a:t>
            </a:fld>
            <a:endParaRPr lang="en-US"/>
          </a:p>
        </p:txBody>
      </p:sp>
    </p:spTree>
    <p:extLst>
      <p:ext uri="{BB962C8B-B14F-4D97-AF65-F5344CB8AC3E}">
        <p14:creationId xmlns:p14="http://schemas.microsoft.com/office/powerpoint/2010/main" val="23745091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r>
              <a:rPr lang="en-ZA" sz="1200" kern="1200" dirty="0" smtClean="0">
                <a:solidFill>
                  <a:schemeClr val="tx1"/>
                </a:solidFill>
                <a:effectLst/>
                <a:latin typeface="+mn-lt"/>
                <a:ea typeface="+mn-ea"/>
                <a:cs typeface="+mn-cs"/>
              </a:rPr>
              <a:t>Section 12 – Right of Quotation – Summary addition affect./ Section 12 – General Exceptions. / Section 15(1) - Incidental Capture / Orphaned Works - For all these pelase see our written submission.</a:t>
            </a:r>
            <a:endParaRPr lang="en-Z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A3AB2B-189A-4C92-A457-C6A3833631A7}" type="slidenum">
              <a:rPr lang="en-US" smtClean="0"/>
              <a:pPr/>
              <a:t>22</a:t>
            </a:fld>
            <a:endParaRPr lang="en-US"/>
          </a:p>
        </p:txBody>
      </p:sp>
    </p:spTree>
    <p:extLst>
      <p:ext uri="{BB962C8B-B14F-4D97-AF65-F5344CB8AC3E}">
        <p14:creationId xmlns:p14="http://schemas.microsoft.com/office/powerpoint/2010/main" val="23745091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A3AB2B-189A-4C92-A457-C6A3833631A7}" type="slidenum">
              <a:rPr lang="en-US" smtClean="0"/>
              <a:pPr/>
              <a:t>23</a:t>
            </a:fld>
            <a:endParaRPr lang="en-US"/>
          </a:p>
        </p:txBody>
      </p:sp>
    </p:spTree>
    <p:extLst>
      <p:ext uri="{BB962C8B-B14F-4D97-AF65-F5344CB8AC3E}">
        <p14:creationId xmlns:p14="http://schemas.microsoft.com/office/powerpoint/2010/main" val="2942706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44786E5-36B4-4750-9BD9-353AA4FBC16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3989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6000" spc="-8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rgbClr val="82CDCD"/>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9" name="Rectangle 8"/>
          <p:cNvSpPr/>
          <p:nvPr/>
        </p:nvSpPr>
        <p:spPr>
          <a:xfrm>
            <a:off x="9001124" y="4846320"/>
            <a:ext cx="142876" cy="2011680"/>
          </a:xfrm>
          <a:prstGeom prst="rect">
            <a:avLst/>
          </a:prstGeom>
          <a:solidFill>
            <a:srgbClr val="82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AC5B1FEA-406A-7749-A5C3-DDCB5F67A4CE}" type="slidenum">
              <a:rPr lang="en-US" smtClean="0"/>
              <a:pPr/>
              <a:t>‹#›</a:t>
            </a:fld>
            <a:endParaRPr lang="en-US" dirty="0"/>
          </a:p>
        </p:txBody>
      </p:sp>
      <p:pic>
        <p:nvPicPr>
          <p:cNvPr id="11" name="Picture 10" descr="dfalogo_southafrican LADNSCAP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60232" y="5373216"/>
            <a:ext cx="2016224" cy="110412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4786E5-36B4-4750-9BD9-353AA4FBC16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6000" b="0" cap="all" spc="-80" baseline="0">
                <a:solidFill>
                  <a:schemeClr val="tx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rgbClr val="82CDCD"/>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7" name="Date Placeholder 6"/>
          <p:cNvSpPr>
            <a:spLocks noGrp="1"/>
          </p:cNvSpPr>
          <p:nvPr>
            <p:ph type="dt" sz="half" idx="10"/>
          </p:nvPr>
        </p:nvSpPr>
        <p:spPr/>
        <p:txBody>
          <a:bodyPr/>
          <a:lstStyle/>
          <a:p>
            <a:endParaRPr lang="en-US"/>
          </a:p>
        </p:txBody>
      </p:sp>
      <p:sp>
        <p:nvSpPr>
          <p:cNvPr id="8" name="Slide Number Placeholder 7"/>
          <p:cNvSpPr>
            <a:spLocks noGrp="1"/>
          </p:cNvSpPr>
          <p:nvPr>
            <p:ph type="sldNum" sz="quarter" idx="11"/>
          </p:nvPr>
        </p:nvSpPr>
        <p:spPr/>
        <p:txBody>
          <a:bodyPr/>
          <a:lstStyle/>
          <a:p>
            <a:fld id="{AC5B1FEA-406A-7749-A5C3-DDCB5F67A4CE}"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44786E5-36B4-4750-9BD9-353AA4FBC16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44786E5-36B4-4750-9BD9-353AA4FBC16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44786E5-36B4-4750-9BD9-353AA4FBC16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44786E5-36B4-4750-9BD9-353AA4FBC16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44786E5-36B4-4750-9BD9-353AA4FBC168}" type="slidenum">
              <a:rPr lang="en-US" smtClean="0">
                <a:solidFill>
                  <a:prstClr val="black">
                    <a:tint val="75000"/>
                  </a:prstClr>
                </a:solidFill>
              </a:rPr>
              <a:pPr/>
              <a:t>‹#›</a:t>
            </a:fld>
            <a:endParaRPr lang="en-US">
              <a:solidFill>
                <a:prstClr val="black">
                  <a:tint val="75000"/>
                </a:prstClr>
              </a:solidFill>
            </a:endParaRPr>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smtClean="0"/>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4786E5-36B4-4750-9BD9-353AA4FBC16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4786E5-36B4-4750-9BD9-353AA4FBC16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44786E5-36B4-4750-9BD9-353AA4FBC16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39893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26_Title and Content">
    <p:spTree>
      <p:nvGrpSpPr>
        <p:cNvPr id="1" name=""/>
        <p:cNvGrpSpPr/>
        <p:nvPr/>
      </p:nvGrpSpPr>
      <p:grpSpPr>
        <a:xfrm>
          <a:off x="0" y="0"/>
          <a:ext cx="0" cy="0"/>
          <a:chOff x="0" y="0"/>
          <a:chExt cx="0" cy="0"/>
        </a:xfrm>
      </p:grpSpPr>
      <p:sp>
        <p:nvSpPr>
          <p:cNvPr id="5" name="Content Placeholder 4"/>
          <p:cNvSpPr>
            <a:spLocks noGrp="1"/>
          </p:cNvSpPr>
          <p:nvPr>
            <p:ph sz="quarter" idx="12"/>
          </p:nvPr>
        </p:nvSpPr>
        <p:spPr>
          <a:xfrm>
            <a:off x="1691680" y="740701"/>
            <a:ext cx="6409382" cy="2015992"/>
          </a:xfrm>
        </p:spPr>
        <p:txBody>
          <a:bodyPr/>
          <a:lstStyle>
            <a:lvl1pPr>
              <a:defRPr>
                <a:latin typeface="Helvetica"/>
              </a:defRPr>
            </a:lvl1pPr>
            <a:lvl2pPr>
              <a:defRPr>
                <a:latin typeface="Helvetica"/>
              </a:defRPr>
            </a:lvl2pPr>
            <a:lvl3pPr>
              <a:defRPr>
                <a:latin typeface="Helvetica"/>
              </a:defRPr>
            </a:lvl3pPr>
            <a:lvl4pPr>
              <a:defRPr>
                <a:latin typeface="Helvetica"/>
              </a:defRPr>
            </a:lvl4pPr>
            <a:lvl5pPr>
              <a:defRPr>
                <a:latin typeface="Helvetica"/>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endParaRPr lang="en-US" dirty="0">
              <a:solidFill>
                <a:prstClr val="black">
                  <a:tint val="75000"/>
                </a:prstClr>
              </a:solidFill>
            </a:endParaRPr>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D44786E5-36B4-4750-9BD9-353AA4FBC168}" type="slidenum">
              <a:rPr lang="en-US" smtClean="0">
                <a:solidFill>
                  <a:prstClr val="black">
                    <a:tint val="75000"/>
                  </a:prstClr>
                </a:solidFill>
              </a:rPr>
              <a:pPr/>
              <a:t>‹#›</a:t>
            </a:fld>
            <a:endParaRPr lang="en-US">
              <a:solidFill>
                <a:prstClr val="black">
                  <a:tint val="75000"/>
                </a:prstClr>
              </a:solidFill>
            </a:endParaRPr>
          </a:p>
        </p:txBody>
      </p:sp>
      <p:sp>
        <p:nvSpPr>
          <p:cNvPr id="7" name="Rectangle 6"/>
          <p:cNvSpPr/>
          <p:nvPr/>
        </p:nvSpPr>
        <p:spPr>
          <a:xfrm>
            <a:off x="9001124" y="0"/>
            <a:ext cx="142876" cy="1371600"/>
          </a:xfrm>
          <a:prstGeom prst="rect">
            <a:avLst/>
          </a:prstGeom>
          <a:solidFill>
            <a:srgbClr val="82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dfalogo_southafrican LADNSCAPE.png"/>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6588224" y="5445224"/>
            <a:ext cx="2016224" cy="1104123"/>
          </a:xfrm>
          <a:prstGeom prst="rect">
            <a:avLst/>
          </a:prstGeom>
        </p:spPr>
      </p:pic>
    </p:spTree>
  </p:cSld>
  <p:clrMap bg1="lt1" tx1="dk1" bg2="lt2" tx2="dk2" accent1="accent1" accent2="accent2" accent3="accent3" accent4="accent4" accent5="accent5" accent6="accent6" hlink="hlink" folHlink="folHlink"/>
  <p:sldLayoutIdLst>
    <p:sldLayoutId id="2147484075" r:id="rId1"/>
    <p:sldLayoutId id="2147484438" r:id="rId2"/>
    <p:sldLayoutId id="2147484439" r:id="rId3"/>
    <p:sldLayoutId id="2147484440" r:id="rId4"/>
    <p:sldLayoutId id="2147484441" r:id="rId5"/>
    <p:sldLayoutId id="2147484442" r:id="rId6"/>
    <p:sldLayoutId id="2147484443" r:id="rId7"/>
    <p:sldLayoutId id="2147484444" r:id="rId8"/>
    <p:sldLayoutId id="2147484445" r:id="rId9"/>
    <p:sldLayoutId id="2147484446" r:id="rId10"/>
    <p:sldLayoutId id="2147484447" r:id="rId11"/>
    <p:sldLayoutId id="2147484448" r:id="rId12"/>
    <p:sldLayoutId id="2147484450" r:id="rId13"/>
    <p:sldLayoutId id="2147484452" r:id="rId14"/>
  </p:sldLayoutIdLst>
  <p:hf hdr="0" ftr="0" dt="0"/>
  <p:txStyles>
    <p:titleStyle>
      <a:lvl1pPr algn="l" defTabSz="914400" rtl="0" eaLnBrk="1" latinLnBrk="0" hangingPunct="1">
        <a:spcBef>
          <a:spcPct val="0"/>
        </a:spcBef>
        <a:buNone/>
        <a:defRPr sz="3600" kern="1200" cap="all" spc="-60" baseline="0">
          <a:solidFill>
            <a:srgbClr val="82CDCD"/>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g"/><Relationship Id="rId7"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2.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g"/><Relationship Id="rId7"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34.jpg"/><Relationship Id="rId3" Type="http://schemas.openxmlformats.org/officeDocument/2006/relationships/image" Target="../media/image29.png"/><Relationship Id="rId7"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jpg"/><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DFA Submission </a:t>
            </a:r>
            <a:r>
              <a:rPr lang="en-US" dirty="0" smtClean="0">
                <a:latin typeface="+mn-lt"/>
              </a:rPr>
              <a:t>South </a:t>
            </a:r>
            <a:r>
              <a:rPr lang="en-US" dirty="0">
                <a:latin typeface="+mn-lt"/>
              </a:rPr>
              <a:t>African Copyright Act changes</a:t>
            </a:r>
          </a:p>
        </p:txBody>
      </p:sp>
      <p:sp>
        <p:nvSpPr>
          <p:cNvPr id="3" name="Subtitle 2"/>
          <p:cNvSpPr>
            <a:spLocks noGrp="1"/>
          </p:cNvSpPr>
          <p:nvPr>
            <p:ph type="subTitle" idx="1"/>
          </p:nvPr>
        </p:nvSpPr>
        <p:spPr/>
        <p:txBody>
          <a:bodyPr/>
          <a:lstStyle/>
          <a:p>
            <a:r>
              <a:rPr lang="en-US" dirty="0" err="1" smtClean="0"/>
              <a:t>rehad</a:t>
            </a:r>
            <a:r>
              <a:rPr lang="en-US" dirty="0" smtClean="0"/>
              <a:t> </a:t>
            </a:r>
            <a:r>
              <a:rPr lang="en-US" dirty="0" err="1" smtClean="0"/>
              <a:t>desai</a:t>
            </a:r>
            <a:r>
              <a:rPr lang="en-US" dirty="0" smtClean="0"/>
              <a:t>, Marc </a:t>
            </a:r>
            <a:r>
              <a:rPr lang="en-US" dirty="0" err="1" smtClean="0"/>
              <a:t>ScwInges</a:t>
            </a:r>
            <a:r>
              <a:rPr lang="en-US" dirty="0" smtClean="0"/>
              <a:t> </a:t>
            </a:r>
            <a:br>
              <a:rPr lang="en-US" dirty="0" smtClean="0"/>
            </a:br>
            <a:r>
              <a:rPr lang="en-US" dirty="0" smtClean="0"/>
              <a:t>&amp; </a:t>
            </a:r>
            <a:r>
              <a:rPr lang="en-US" dirty="0" err="1"/>
              <a:t>Izette</a:t>
            </a:r>
            <a:r>
              <a:rPr lang="en-US" dirty="0"/>
              <a:t> </a:t>
            </a:r>
            <a:r>
              <a:rPr lang="en-US" dirty="0" err="1" smtClean="0"/>
              <a:t>mostert</a:t>
            </a:r>
            <a:endParaRPr lang="en-US" dirty="0"/>
          </a:p>
        </p:txBody>
      </p:sp>
      <p:sp>
        <p:nvSpPr>
          <p:cNvPr id="5" name="Slide Number Placeholder 4"/>
          <p:cNvSpPr>
            <a:spLocks noGrp="1"/>
          </p:cNvSpPr>
          <p:nvPr>
            <p:ph type="sldNum" sz="quarter" idx="12"/>
          </p:nvPr>
        </p:nvSpPr>
        <p:spPr/>
        <p:txBody>
          <a:bodyPr/>
          <a:lstStyle/>
          <a:p>
            <a:fld id="{AC5B1FEA-406A-7749-A5C3-DDCB5F67A4CE}" type="slidenum">
              <a:rPr lang="en-US" smtClean="0"/>
              <a:pPr/>
              <a:t>1</a:t>
            </a:fld>
            <a:endParaRPr lang="en-US" dirty="0"/>
          </a:p>
        </p:txBody>
      </p:sp>
    </p:spTree>
    <p:extLst>
      <p:ext uri="{BB962C8B-B14F-4D97-AF65-F5344CB8AC3E}">
        <p14:creationId xmlns:p14="http://schemas.microsoft.com/office/powerpoint/2010/main" val="3570802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hore-Break-JANUARY-2016.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52528" y="-243408"/>
            <a:ext cx="4406890" cy="7344816"/>
          </a:xfrm>
          <a:prstGeom prst="rect">
            <a:avLst/>
          </a:prstGeom>
        </p:spPr>
      </p:pic>
      <p:pic>
        <p:nvPicPr>
          <p:cNvPr id="4" name="Picture 3" descr="poster-1-m3-finalposter.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71" y="0"/>
            <a:ext cx="4800600" cy="6858000"/>
          </a:xfrm>
          <a:prstGeom prst="rect">
            <a:avLst/>
          </a:prstGeom>
        </p:spPr>
      </p:pic>
      <p:sp>
        <p:nvSpPr>
          <p:cNvPr id="6" name="Slide Number Placeholder 5"/>
          <p:cNvSpPr>
            <a:spLocks noGrp="1"/>
          </p:cNvSpPr>
          <p:nvPr>
            <p:ph type="sldNum" sz="quarter" idx="12"/>
          </p:nvPr>
        </p:nvSpPr>
        <p:spPr/>
        <p:txBody>
          <a:bodyPr/>
          <a:lstStyle/>
          <a:p>
            <a:fld id="{D44786E5-36B4-4750-9BD9-353AA4FBC168}" type="slidenum">
              <a:rPr lang="en-US" smtClean="0">
                <a:solidFill>
                  <a:prstClr val="black">
                    <a:tint val="75000"/>
                  </a:prstClr>
                </a:solidFill>
              </a:rPr>
              <a:pPr/>
              <a:t>2</a:t>
            </a:fld>
            <a:endParaRPr lang="en-US">
              <a:solidFill>
                <a:prstClr val="black">
                  <a:tint val="75000"/>
                </a:prstClr>
              </a:solidFill>
            </a:endParaRPr>
          </a:p>
        </p:txBody>
      </p:sp>
    </p:spTree>
    <p:extLst>
      <p:ext uri="{BB962C8B-B14F-4D97-AF65-F5344CB8AC3E}">
        <p14:creationId xmlns:p14="http://schemas.microsoft.com/office/powerpoint/2010/main" val="2943510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lison-Movie-Poster-intex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099" y="1"/>
            <a:ext cx="10276692" cy="6885384"/>
          </a:xfrm>
          <a:prstGeom prst="rect">
            <a:avLst/>
          </a:prstGeom>
        </p:spPr>
      </p:pic>
      <p:pic>
        <p:nvPicPr>
          <p:cNvPr id="3" name="Picture 2" descr="p4p_1sheet_poster_us_small.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02238" y="-106618"/>
            <a:ext cx="4722290" cy="6992002"/>
          </a:xfrm>
          <a:prstGeom prst="rect">
            <a:avLst/>
          </a:prstGeom>
        </p:spPr>
      </p:pic>
      <p:sp>
        <p:nvSpPr>
          <p:cNvPr id="14" name="Slide Number Placeholder 13"/>
          <p:cNvSpPr>
            <a:spLocks noGrp="1"/>
          </p:cNvSpPr>
          <p:nvPr>
            <p:ph type="sldNum" sz="quarter" idx="12"/>
          </p:nvPr>
        </p:nvSpPr>
        <p:spPr/>
        <p:txBody>
          <a:bodyPr/>
          <a:lstStyle/>
          <a:p>
            <a:fld id="{D44786E5-36B4-4750-9BD9-353AA4FBC168}" type="slidenum">
              <a:rPr lang="en-US" smtClean="0">
                <a:solidFill>
                  <a:prstClr val="black">
                    <a:tint val="75000"/>
                  </a:prstClr>
                </a:solidFill>
              </a:rPr>
              <a:pPr/>
              <a:t>3</a:t>
            </a:fld>
            <a:endParaRPr lang="en-US">
              <a:solidFill>
                <a:prstClr val="black">
                  <a:tint val="75000"/>
                </a:prstClr>
              </a:solidFill>
            </a:endParaRPr>
          </a:p>
        </p:txBody>
      </p:sp>
    </p:spTree>
    <p:extLst>
      <p:ext uri="{BB962C8B-B14F-4D97-AF65-F5344CB8AC3E}">
        <p14:creationId xmlns:p14="http://schemas.microsoft.com/office/powerpoint/2010/main" val="1757576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ction-Kommandant-post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902" y="0"/>
            <a:ext cx="4865894" cy="6858000"/>
          </a:xfrm>
          <a:prstGeom prst="rect">
            <a:avLst/>
          </a:prstGeom>
        </p:spPr>
      </p:pic>
      <p:pic>
        <p:nvPicPr>
          <p:cNvPr id="4" name="Picture 3" descr="Miners Shot Down.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74640" y="0"/>
            <a:ext cx="4905872" cy="6858000"/>
          </a:xfrm>
          <a:prstGeom prst="rect">
            <a:avLst/>
          </a:prstGeom>
        </p:spPr>
      </p:pic>
      <p:sp>
        <p:nvSpPr>
          <p:cNvPr id="5" name="Slide Number Placeholder 4"/>
          <p:cNvSpPr>
            <a:spLocks noGrp="1"/>
          </p:cNvSpPr>
          <p:nvPr>
            <p:ph type="sldNum" sz="quarter" idx="12"/>
          </p:nvPr>
        </p:nvSpPr>
        <p:spPr/>
        <p:txBody>
          <a:bodyPr/>
          <a:lstStyle/>
          <a:p>
            <a:fld id="{D44786E5-36B4-4750-9BD9-353AA4FBC168}" type="slidenum">
              <a:rPr lang="en-US" smtClean="0">
                <a:solidFill>
                  <a:prstClr val="black">
                    <a:tint val="75000"/>
                  </a:prstClr>
                </a:solidFill>
              </a:rPr>
              <a:pPr/>
              <a:t>4</a:t>
            </a:fld>
            <a:endParaRPr lang="en-US">
              <a:solidFill>
                <a:prstClr val="black">
                  <a:tint val="75000"/>
                </a:prstClr>
              </a:solidFill>
            </a:endParaRPr>
          </a:p>
        </p:txBody>
      </p:sp>
    </p:spTree>
    <p:extLst>
      <p:ext uri="{BB962C8B-B14F-4D97-AF65-F5344CB8AC3E}">
        <p14:creationId xmlns:p14="http://schemas.microsoft.com/office/powerpoint/2010/main" val="2875834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
            </a:r>
            <a:br>
              <a:rPr lang="en-US" dirty="0" smtClean="0"/>
            </a:br>
            <a:r>
              <a:rPr lang="en-US" dirty="0"/>
              <a:t/>
            </a:r>
            <a:br>
              <a:rPr lang="en-US" dirty="0"/>
            </a:br>
            <a:r>
              <a:rPr lang="en-US" dirty="0" smtClean="0"/>
              <a:t>DFA Membership</a:t>
            </a:r>
            <a:br>
              <a:rPr lang="en-US" dirty="0" smtClean="0"/>
            </a:br>
            <a:r>
              <a:rPr lang="en-US" dirty="0" smtClean="0"/>
              <a:t> </a:t>
            </a:r>
            <a:r>
              <a:rPr lang="en-US" dirty="0" smtClean="0">
                <a:latin typeface="+mn-lt"/>
              </a:rPr>
              <a:t>177 paid up members today</a:t>
            </a:r>
            <a:br>
              <a:rPr lang="en-US" dirty="0" smtClean="0">
                <a:latin typeface="+mn-lt"/>
              </a:rPr>
            </a:br>
            <a:r>
              <a:rPr lang="en-US" dirty="0">
                <a:latin typeface="+mn-lt"/>
              </a:rPr>
              <a:t> </a:t>
            </a:r>
            <a:r>
              <a:rPr lang="en-US" dirty="0" smtClean="0">
                <a:latin typeface="+mn-lt"/>
              </a:rPr>
              <a:t>Diverse </a:t>
            </a:r>
            <a:br>
              <a:rPr lang="en-US" dirty="0" smtClean="0">
                <a:latin typeface="+mn-lt"/>
              </a:rPr>
            </a:br>
            <a:r>
              <a:rPr lang="en-US" dirty="0" smtClean="0">
                <a:latin typeface="+mn-lt"/>
              </a:rPr>
              <a:t>and national</a:t>
            </a:r>
            <a:br>
              <a:rPr lang="en-US" dirty="0" smtClean="0">
                <a:latin typeface="+mn-lt"/>
              </a:rPr>
            </a:br>
            <a:endParaRPr lang="en-US" dirty="0">
              <a:latin typeface="+mn-lt"/>
            </a:endParaRPr>
          </a:p>
        </p:txBody>
      </p:sp>
      <p:sp>
        <p:nvSpPr>
          <p:cNvPr id="4" name="Slide Number Placeholder 3"/>
          <p:cNvSpPr>
            <a:spLocks noGrp="1"/>
          </p:cNvSpPr>
          <p:nvPr>
            <p:ph type="sldNum" sz="quarter" idx="12"/>
          </p:nvPr>
        </p:nvSpPr>
        <p:spPr/>
        <p:txBody>
          <a:bodyPr/>
          <a:lstStyle/>
          <a:p>
            <a:fld id="{AC5B1FEA-406A-7749-A5C3-DDCB5F67A4CE}" type="slidenum">
              <a:rPr lang="en-US" smtClean="0"/>
              <a:pPr/>
              <a:t>5</a:t>
            </a:fld>
            <a:endParaRPr lang="en-US" dirty="0"/>
          </a:p>
        </p:txBody>
      </p:sp>
    </p:spTree>
    <p:extLst>
      <p:ext uri="{BB962C8B-B14F-4D97-AF65-F5344CB8AC3E}">
        <p14:creationId xmlns:p14="http://schemas.microsoft.com/office/powerpoint/2010/main" val="949801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nimation_SA_2016_Sma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827" y="2878859"/>
            <a:ext cx="1969933" cy="2206325"/>
          </a:xfrm>
          <a:prstGeom prst="rect">
            <a:avLst/>
          </a:prstGeom>
        </p:spPr>
      </p:pic>
      <p:pic>
        <p:nvPicPr>
          <p:cNvPr id="6" name="Picture 5" descr="log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560" y="1433468"/>
            <a:ext cx="2376264" cy="1131436"/>
          </a:xfrm>
          <a:prstGeom prst="rect">
            <a:avLst/>
          </a:prstGeom>
        </p:spPr>
      </p:pic>
      <p:pic>
        <p:nvPicPr>
          <p:cNvPr id="7" name="Picture 6" descr="SAGE logo words LO.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35896" y="1137522"/>
            <a:ext cx="1944216" cy="1067342"/>
          </a:xfrm>
          <a:prstGeom prst="rect">
            <a:avLst/>
          </a:prstGeom>
        </p:spPr>
      </p:pic>
      <p:pic>
        <p:nvPicPr>
          <p:cNvPr id="8" name="Picture 7" descr="wgsa logo 2014.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7584" y="5661248"/>
            <a:ext cx="2927753" cy="674398"/>
          </a:xfrm>
          <a:prstGeom prst="rect">
            <a:avLst/>
          </a:prstGeom>
        </p:spPr>
      </p:pic>
      <p:pic>
        <p:nvPicPr>
          <p:cNvPr id="10" name="Picture 9" descr="SAGA logo - high res.pdf"/>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48264" y="2780928"/>
            <a:ext cx="1572125" cy="2592288"/>
          </a:xfrm>
          <a:prstGeom prst="rect">
            <a:avLst/>
          </a:prstGeom>
        </p:spPr>
      </p:pic>
      <p:pic>
        <p:nvPicPr>
          <p:cNvPr id="11" name="Picture 10" descr="SASFED_logo_square.p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19872" y="2420888"/>
            <a:ext cx="2880320" cy="2923525"/>
          </a:xfrm>
          <a:prstGeom prst="rect">
            <a:avLst/>
          </a:prstGeom>
        </p:spPr>
      </p:pic>
      <p:pic>
        <p:nvPicPr>
          <p:cNvPr id="12" name="Picture 11" descr="PMA_2016_Log_Port_Mod.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932040" y="5445224"/>
            <a:ext cx="3456384" cy="1087613"/>
          </a:xfrm>
          <a:prstGeom prst="rect">
            <a:avLst/>
          </a:prstGeom>
        </p:spPr>
      </p:pic>
      <p:pic>
        <p:nvPicPr>
          <p:cNvPr id="13" name="Picture 12" descr="dfalogo_southafrican LADNSCAPE.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012160" y="908720"/>
            <a:ext cx="2673688" cy="1464163"/>
          </a:xfrm>
          <a:prstGeom prst="rect">
            <a:avLst/>
          </a:prstGeom>
        </p:spPr>
      </p:pic>
      <p:cxnSp>
        <p:nvCxnSpPr>
          <p:cNvPr id="19" name="Straight Arrow Connector 18"/>
          <p:cNvCxnSpPr/>
          <p:nvPr/>
        </p:nvCxnSpPr>
        <p:spPr>
          <a:xfrm flipV="1">
            <a:off x="4860032" y="2276872"/>
            <a:ext cx="0" cy="504056"/>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V="1">
            <a:off x="5724128" y="2708920"/>
            <a:ext cx="864096" cy="1008112"/>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a:off x="6228184" y="4869160"/>
            <a:ext cx="432048" cy="384043"/>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a:off x="2771800" y="3861048"/>
            <a:ext cx="648072" cy="144016"/>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6300192" y="4101075"/>
            <a:ext cx="648072"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V="1">
            <a:off x="2915816" y="4869160"/>
            <a:ext cx="1224136" cy="648072"/>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a:off x="3059832" y="2204864"/>
            <a:ext cx="864096" cy="1368152"/>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30" name="Title 3"/>
          <p:cNvSpPr txBox="1">
            <a:spLocks/>
          </p:cNvSpPr>
          <p:nvPr/>
        </p:nvSpPr>
        <p:spPr>
          <a:xfrm>
            <a:off x="457200" y="152718"/>
            <a:ext cx="7571184" cy="1404074"/>
          </a:xfrm>
          <a:prstGeom prst="rect">
            <a:avLst/>
          </a:prstGeom>
        </p:spPr>
        <p:txBody>
          <a:bodyPr/>
          <a:lstStyle>
            <a:lvl1pPr algn="l" defTabSz="914400" rtl="0" eaLnBrk="1" latinLnBrk="0" hangingPunct="1">
              <a:spcBef>
                <a:spcPct val="0"/>
              </a:spcBef>
              <a:buNone/>
              <a:defRPr sz="3600" kern="1200" cap="all" spc="-60" baseline="0">
                <a:solidFill>
                  <a:srgbClr val="82CDCD"/>
                </a:solidFill>
                <a:latin typeface="+mj-lt"/>
                <a:ea typeface="+mj-ea"/>
                <a:cs typeface="+mj-cs"/>
              </a:defRPr>
            </a:lvl1pPr>
          </a:lstStyle>
          <a:p>
            <a:r>
              <a:rPr lang="en-US" dirty="0" smtClean="0"/>
              <a:t>Volunteer </a:t>
            </a:r>
            <a:r>
              <a:rPr lang="en-US" dirty="0" err="1" smtClean="0"/>
              <a:t>organiSed</a:t>
            </a:r>
            <a:r>
              <a:rPr lang="en-US" dirty="0" smtClean="0"/>
              <a:t> industry</a:t>
            </a:r>
            <a:endParaRPr lang="en-US" dirty="0"/>
          </a:p>
        </p:txBody>
      </p:sp>
      <p:sp>
        <p:nvSpPr>
          <p:cNvPr id="28" name="TextBox 27"/>
          <p:cNvSpPr txBox="1"/>
          <p:nvPr/>
        </p:nvSpPr>
        <p:spPr>
          <a:xfrm>
            <a:off x="8172400" y="4581128"/>
            <a:ext cx="648072" cy="523220"/>
          </a:xfrm>
          <a:prstGeom prst="rect">
            <a:avLst/>
          </a:prstGeom>
          <a:noFill/>
        </p:spPr>
        <p:txBody>
          <a:bodyPr wrap="square" rtlCol="0">
            <a:spAutoFit/>
          </a:bodyPr>
          <a:lstStyle/>
          <a:p>
            <a:r>
              <a:rPr lang="en-US" sz="2800" dirty="0" smtClean="0">
                <a:solidFill>
                  <a:srgbClr val="82CDCD"/>
                </a:solidFill>
                <a:latin typeface="Zapf Dingbats"/>
                <a:ea typeface="Zapf Dingbats"/>
                <a:cs typeface="Zapf Dingbats"/>
                <a:sym typeface="Zapf Dingbats"/>
              </a:rPr>
              <a:t>✓</a:t>
            </a:r>
            <a:endParaRPr lang="en-US" sz="2800" dirty="0">
              <a:solidFill>
                <a:srgbClr val="82CDCD"/>
              </a:solidFill>
            </a:endParaRPr>
          </a:p>
        </p:txBody>
      </p:sp>
      <p:sp>
        <p:nvSpPr>
          <p:cNvPr id="35" name="TextBox 34"/>
          <p:cNvSpPr txBox="1"/>
          <p:nvPr/>
        </p:nvSpPr>
        <p:spPr>
          <a:xfrm>
            <a:off x="5364088" y="2060848"/>
            <a:ext cx="648072" cy="523220"/>
          </a:xfrm>
          <a:prstGeom prst="rect">
            <a:avLst/>
          </a:prstGeom>
          <a:noFill/>
        </p:spPr>
        <p:txBody>
          <a:bodyPr wrap="square" rtlCol="0">
            <a:spAutoFit/>
          </a:bodyPr>
          <a:lstStyle/>
          <a:p>
            <a:r>
              <a:rPr lang="en-US" sz="2800" dirty="0" smtClean="0">
                <a:solidFill>
                  <a:srgbClr val="82CDCD"/>
                </a:solidFill>
                <a:latin typeface="Zapf Dingbats"/>
                <a:ea typeface="Zapf Dingbats"/>
                <a:cs typeface="Zapf Dingbats"/>
                <a:sym typeface="Zapf Dingbats"/>
              </a:rPr>
              <a:t>✓</a:t>
            </a:r>
            <a:endParaRPr lang="en-US" sz="2800" dirty="0">
              <a:solidFill>
                <a:srgbClr val="82CDCD"/>
              </a:solidFill>
            </a:endParaRPr>
          </a:p>
        </p:txBody>
      </p:sp>
      <p:sp>
        <p:nvSpPr>
          <p:cNvPr id="36" name="TextBox 35"/>
          <p:cNvSpPr txBox="1"/>
          <p:nvPr/>
        </p:nvSpPr>
        <p:spPr>
          <a:xfrm>
            <a:off x="8488852" y="2276872"/>
            <a:ext cx="648072" cy="523220"/>
          </a:xfrm>
          <a:prstGeom prst="rect">
            <a:avLst/>
          </a:prstGeom>
          <a:noFill/>
        </p:spPr>
        <p:txBody>
          <a:bodyPr wrap="square" rtlCol="0">
            <a:spAutoFit/>
          </a:bodyPr>
          <a:lstStyle/>
          <a:p>
            <a:r>
              <a:rPr lang="en-US" sz="2800" dirty="0" smtClean="0">
                <a:solidFill>
                  <a:srgbClr val="82CDCD"/>
                </a:solidFill>
                <a:latin typeface="Zapf Dingbats"/>
                <a:ea typeface="Zapf Dingbats"/>
                <a:cs typeface="Zapf Dingbats"/>
                <a:sym typeface="Zapf Dingbats"/>
              </a:rPr>
              <a:t>✓</a:t>
            </a:r>
            <a:endParaRPr lang="en-US" sz="2800" dirty="0">
              <a:solidFill>
                <a:srgbClr val="82CDCD"/>
              </a:solidFill>
            </a:endParaRPr>
          </a:p>
        </p:txBody>
      </p:sp>
      <p:sp>
        <p:nvSpPr>
          <p:cNvPr id="39" name="TextBox 38"/>
          <p:cNvSpPr txBox="1"/>
          <p:nvPr/>
        </p:nvSpPr>
        <p:spPr>
          <a:xfrm>
            <a:off x="6012160" y="4221088"/>
            <a:ext cx="864096" cy="523220"/>
          </a:xfrm>
          <a:prstGeom prst="rect">
            <a:avLst/>
          </a:prstGeom>
          <a:noFill/>
        </p:spPr>
        <p:txBody>
          <a:bodyPr wrap="square" rtlCol="0">
            <a:spAutoFit/>
          </a:bodyPr>
          <a:lstStyle/>
          <a:p>
            <a:r>
              <a:rPr lang="en-US" sz="2800" dirty="0" smtClean="0">
                <a:solidFill>
                  <a:srgbClr val="82CDCD"/>
                </a:solidFill>
                <a:latin typeface="Zapf Dingbats"/>
                <a:ea typeface="Zapf Dingbats"/>
                <a:cs typeface="Zapf Dingbats"/>
                <a:sym typeface="Zapf Dingbats"/>
              </a:rPr>
              <a:t>✓</a:t>
            </a:r>
            <a:endParaRPr lang="en-US" sz="2800" dirty="0">
              <a:solidFill>
                <a:srgbClr val="82CDCD"/>
              </a:solidFill>
            </a:endParaRPr>
          </a:p>
        </p:txBody>
      </p:sp>
      <p:sp>
        <p:nvSpPr>
          <p:cNvPr id="24" name="Slide Number Placeholder 1"/>
          <p:cNvSpPr txBox="1">
            <a:spLocks/>
          </p:cNvSpPr>
          <p:nvPr/>
        </p:nvSpPr>
        <p:spPr>
          <a:xfrm rot="16200000">
            <a:off x="8227377" y="5885497"/>
            <a:ext cx="1315721" cy="365125"/>
          </a:xfrm>
          <a:prstGeom prst="rect">
            <a:avLst/>
          </a:prstGeom>
        </p:spPr>
        <p:txBody>
          <a:bodyPr vert="horz" lIns="91440" tIns="45720" rIns="91440" bIns="45720" rtlCol="0">
            <a:normAutofit fontScale="92500" lnSpcReduction="10000"/>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Helvetica"/>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Helvetica"/>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Helvetica"/>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Helvetica"/>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Helvetica"/>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fld id="{D44786E5-36B4-4750-9BD9-353AA4FBC168}" type="slidenum">
              <a:rPr lang="en-US" smtClean="0">
                <a:solidFill>
                  <a:prstClr val="black">
                    <a:tint val="75000"/>
                  </a:prstClr>
                </a:solidFill>
              </a:rPr>
              <a:pPr/>
              <a:t>6</a:t>
            </a:fld>
            <a:endParaRPr lang="en-US" dirty="0">
              <a:solidFill>
                <a:prstClr val="black">
                  <a:tint val="75000"/>
                </a:prstClr>
              </a:solidFill>
            </a:endParaRPr>
          </a:p>
        </p:txBody>
      </p:sp>
    </p:spTree>
    <p:extLst>
      <p:ext uri="{BB962C8B-B14F-4D97-AF65-F5344CB8AC3E}">
        <p14:creationId xmlns:p14="http://schemas.microsoft.com/office/powerpoint/2010/main" val="2670081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downloa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640" y="2060848"/>
            <a:ext cx="2857500" cy="3312368"/>
          </a:xfrm>
          <a:prstGeom prst="rect">
            <a:avLst/>
          </a:prstGeom>
        </p:spPr>
      </p:pic>
      <p:sp>
        <p:nvSpPr>
          <p:cNvPr id="12" name="Content Placeholder 1"/>
          <p:cNvSpPr txBox="1">
            <a:spLocks/>
          </p:cNvSpPr>
          <p:nvPr/>
        </p:nvSpPr>
        <p:spPr>
          <a:xfrm>
            <a:off x="1331640" y="2468894"/>
            <a:ext cx="7668344" cy="4224469"/>
          </a:xfrm>
          <a:prstGeom prst="rect">
            <a:avLst/>
          </a:prstGeom>
        </p:spPr>
        <p:txBody>
          <a:bodyPr vert="horz" lIns="91440" tIns="45720" rIns="91440" bIns="45720" rtlCol="0">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Helvetica"/>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Helvetica"/>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Helvetica"/>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6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Helvetica"/>
            </a:endParaRPr>
          </a:p>
        </p:txBody>
      </p:sp>
      <p:sp>
        <p:nvSpPr>
          <p:cNvPr id="5" name="TextBox 4"/>
          <p:cNvSpPr txBox="1"/>
          <p:nvPr/>
        </p:nvSpPr>
        <p:spPr>
          <a:xfrm>
            <a:off x="4175096" y="6106007"/>
            <a:ext cx="184666" cy="369332"/>
          </a:xfrm>
          <a:prstGeom prst="rect">
            <a:avLst/>
          </a:prstGeom>
          <a:noFill/>
        </p:spPr>
        <p:txBody>
          <a:bodyPr wrap="none" rtlCol="0">
            <a:spAutoFit/>
          </a:bodyPr>
          <a:lstStyle/>
          <a:p>
            <a:endParaRPr lang="en-US" dirty="0"/>
          </a:p>
        </p:txBody>
      </p:sp>
      <p:sp>
        <p:nvSpPr>
          <p:cNvPr id="6" name="TextBox 5"/>
          <p:cNvSpPr txBox="1"/>
          <p:nvPr/>
        </p:nvSpPr>
        <p:spPr>
          <a:xfrm>
            <a:off x="3756235" y="5961912"/>
            <a:ext cx="184666" cy="369332"/>
          </a:xfrm>
          <a:prstGeom prst="rect">
            <a:avLst/>
          </a:prstGeom>
          <a:noFill/>
        </p:spPr>
        <p:txBody>
          <a:bodyPr wrap="none" rtlCol="0">
            <a:spAutoFit/>
          </a:bodyPr>
          <a:lstStyle/>
          <a:p>
            <a:endParaRPr lang="en-US" dirty="0"/>
          </a:p>
        </p:txBody>
      </p:sp>
      <p:sp>
        <p:nvSpPr>
          <p:cNvPr id="4" name="Title 3"/>
          <p:cNvSpPr>
            <a:spLocks noGrp="1"/>
          </p:cNvSpPr>
          <p:nvPr>
            <p:ph type="title"/>
          </p:nvPr>
        </p:nvSpPr>
        <p:spPr>
          <a:xfrm>
            <a:off x="457200" y="152718"/>
            <a:ext cx="7787208" cy="1371600"/>
          </a:xfrm>
        </p:spPr>
        <p:txBody>
          <a:bodyPr/>
          <a:lstStyle/>
          <a:p>
            <a:r>
              <a:rPr lang="en-US" dirty="0" smtClean="0"/>
              <a:t>Support </a:t>
            </a:r>
            <a:br>
              <a:rPr lang="en-US" dirty="0" smtClean="0"/>
            </a:br>
            <a:r>
              <a:rPr lang="en-US" dirty="0" smtClean="0"/>
              <a:t>Balance of copyright</a:t>
            </a:r>
            <a:endParaRPr lang="en-US" dirty="0"/>
          </a:p>
        </p:txBody>
      </p:sp>
      <p:pic>
        <p:nvPicPr>
          <p:cNvPr id="15" name="Picture 14" descr="copyrigh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204864"/>
            <a:ext cx="3096344" cy="3096344"/>
          </a:xfrm>
          <a:prstGeom prst="rect">
            <a:avLst/>
          </a:prstGeom>
        </p:spPr>
      </p:pic>
      <p:sp>
        <p:nvSpPr>
          <p:cNvPr id="17" name="Slide Number Placeholder 16"/>
          <p:cNvSpPr>
            <a:spLocks noGrp="1"/>
          </p:cNvSpPr>
          <p:nvPr>
            <p:ph type="sldNum" sz="quarter" idx="12"/>
          </p:nvPr>
        </p:nvSpPr>
        <p:spPr/>
        <p:txBody>
          <a:bodyPr/>
          <a:lstStyle/>
          <a:p>
            <a:fld id="{D44786E5-36B4-4750-9BD9-353AA4FBC168}" type="slidenum">
              <a:rPr lang="en-US" smtClean="0">
                <a:solidFill>
                  <a:prstClr val="black">
                    <a:tint val="75000"/>
                  </a:prstClr>
                </a:solidFill>
              </a:rPr>
              <a:pPr/>
              <a:t>7</a:t>
            </a:fld>
            <a:endParaRPr lang="en-US">
              <a:solidFill>
                <a:prstClr val="black">
                  <a:tint val="75000"/>
                </a:prstClr>
              </a:solidFill>
            </a:endParaRPr>
          </a:p>
        </p:txBody>
      </p:sp>
    </p:spTree>
    <p:extLst>
      <p:ext uri="{BB962C8B-B14F-4D97-AF65-F5344CB8AC3E}">
        <p14:creationId xmlns:p14="http://schemas.microsoft.com/office/powerpoint/2010/main" val="2355245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
          <p:cNvSpPr txBox="1">
            <a:spLocks/>
          </p:cNvSpPr>
          <p:nvPr/>
        </p:nvSpPr>
        <p:spPr>
          <a:xfrm>
            <a:off x="1331640" y="2468894"/>
            <a:ext cx="7668344" cy="4224469"/>
          </a:xfrm>
          <a:prstGeom prst="rect">
            <a:avLst/>
          </a:prstGeom>
        </p:spPr>
        <p:txBody>
          <a:bodyPr vert="horz" lIns="91440" tIns="45720" rIns="91440" bIns="45720" rtlCol="0">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Helvetica"/>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Helvetica"/>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Helvetica"/>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6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Helvetica"/>
            </a:endParaRPr>
          </a:p>
        </p:txBody>
      </p:sp>
      <p:sp>
        <p:nvSpPr>
          <p:cNvPr id="5" name="TextBox 4"/>
          <p:cNvSpPr txBox="1"/>
          <p:nvPr/>
        </p:nvSpPr>
        <p:spPr>
          <a:xfrm>
            <a:off x="4175096" y="6106007"/>
            <a:ext cx="184666" cy="369332"/>
          </a:xfrm>
          <a:prstGeom prst="rect">
            <a:avLst/>
          </a:prstGeom>
          <a:noFill/>
        </p:spPr>
        <p:txBody>
          <a:bodyPr wrap="none" rtlCol="0">
            <a:spAutoFit/>
          </a:bodyPr>
          <a:lstStyle/>
          <a:p>
            <a:endParaRPr lang="en-US" dirty="0"/>
          </a:p>
        </p:txBody>
      </p:sp>
      <p:sp>
        <p:nvSpPr>
          <p:cNvPr id="6" name="TextBox 5"/>
          <p:cNvSpPr txBox="1"/>
          <p:nvPr/>
        </p:nvSpPr>
        <p:spPr>
          <a:xfrm>
            <a:off x="3756235" y="5961912"/>
            <a:ext cx="184666" cy="369332"/>
          </a:xfrm>
          <a:prstGeom prst="rect">
            <a:avLst/>
          </a:prstGeom>
          <a:noFill/>
        </p:spPr>
        <p:txBody>
          <a:bodyPr wrap="none" rtlCol="0">
            <a:spAutoFit/>
          </a:bodyPr>
          <a:lstStyle/>
          <a:p>
            <a:endParaRPr lang="en-US" dirty="0"/>
          </a:p>
        </p:txBody>
      </p:sp>
      <p:pic>
        <p:nvPicPr>
          <p:cNvPr id="3" name="Picture 2" descr="215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4584" y="-27384"/>
            <a:ext cx="10347527" cy="6885384"/>
          </a:xfrm>
          <a:prstGeom prst="rect">
            <a:avLst/>
          </a:prstGeom>
        </p:spPr>
      </p:pic>
      <p:sp>
        <p:nvSpPr>
          <p:cNvPr id="11" name="Rectangle 10"/>
          <p:cNvSpPr/>
          <p:nvPr/>
        </p:nvSpPr>
        <p:spPr>
          <a:xfrm>
            <a:off x="683568" y="5229200"/>
            <a:ext cx="7776864" cy="1440160"/>
          </a:xfrm>
          <a:prstGeom prst="rect">
            <a:avLst/>
          </a:prstGeom>
          <a:solidFill>
            <a:schemeClr val="bg1">
              <a:lumMod val="50000"/>
              <a:alpha val="65000"/>
            </a:schemeClr>
          </a:solidFill>
          <a:ln>
            <a:solidFill>
              <a:schemeClr val="accent1">
                <a:shade val="95000"/>
                <a:satMod val="105000"/>
                <a:alpha val="34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899592" y="5229200"/>
            <a:ext cx="7787208" cy="1371600"/>
          </a:xfrm>
        </p:spPr>
        <p:txBody>
          <a:bodyPr>
            <a:normAutofit/>
          </a:bodyPr>
          <a:lstStyle/>
          <a:p>
            <a:r>
              <a:rPr lang="en-US" dirty="0" smtClean="0"/>
              <a:t>Right to quotation, and use of existing material.  </a:t>
            </a:r>
            <a:endParaRPr lang="en-US" dirty="0"/>
          </a:p>
        </p:txBody>
      </p:sp>
      <p:sp>
        <p:nvSpPr>
          <p:cNvPr id="7" name="Slide Number Placeholder 6"/>
          <p:cNvSpPr>
            <a:spLocks noGrp="1"/>
          </p:cNvSpPr>
          <p:nvPr>
            <p:ph type="sldNum" sz="quarter" idx="12"/>
          </p:nvPr>
        </p:nvSpPr>
        <p:spPr/>
        <p:txBody>
          <a:bodyPr/>
          <a:lstStyle/>
          <a:p>
            <a:fld id="{D44786E5-36B4-4750-9BD9-353AA4FBC168}" type="slidenum">
              <a:rPr lang="en-US" smtClean="0">
                <a:solidFill>
                  <a:prstClr val="black">
                    <a:tint val="75000"/>
                  </a:prstClr>
                </a:solidFill>
              </a:rPr>
              <a:pPr/>
              <a:t>8</a:t>
            </a:fld>
            <a:endParaRPr lang="en-US">
              <a:solidFill>
                <a:prstClr val="black">
                  <a:tint val="75000"/>
                </a:prstClr>
              </a:solidFill>
            </a:endParaRPr>
          </a:p>
        </p:txBody>
      </p:sp>
    </p:spTree>
    <p:extLst>
      <p:ext uri="{BB962C8B-B14F-4D97-AF65-F5344CB8AC3E}">
        <p14:creationId xmlns:p14="http://schemas.microsoft.com/office/powerpoint/2010/main" val="2105935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11de2dae06a4701c326b539b7e92e74.300x250-c.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4644516"/>
            <a:ext cx="2689042" cy="2240868"/>
          </a:xfrm>
          <a:prstGeom prst="rect">
            <a:avLst/>
          </a:prstGeom>
        </p:spPr>
      </p:pic>
      <p:sp>
        <p:nvSpPr>
          <p:cNvPr id="12" name="Content Placeholder 1"/>
          <p:cNvSpPr txBox="1">
            <a:spLocks/>
          </p:cNvSpPr>
          <p:nvPr/>
        </p:nvSpPr>
        <p:spPr>
          <a:xfrm>
            <a:off x="1331640" y="2468894"/>
            <a:ext cx="7668344" cy="4224469"/>
          </a:xfrm>
          <a:prstGeom prst="rect">
            <a:avLst/>
          </a:prstGeom>
        </p:spPr>
        <p:txBody>
          <a:bodyPr vert="horz" lIns="91440" tIns="45720" rIns="91440" bIns="45720" rtlCol="0">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Helvetica"/>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Helvetica"/>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Helvetica"/>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6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Helvetica"/>
            </a:endParaRPr>
          </a:p>
        </p:txBody>
      </p:sp>
      <p:sp>
        <p:nvSpPr>
          <p:cNvPr id="5" name="TextBox 4"/>
          <p:cNvSpPr txBox="1"/>
          <p:nvPr/>
        </p:nvSpPr>
        <p:spPr>
          <a:xfrm>
            <a:off x="4175096" y="6106007"/>
            <a:ext cx="184666" cy="369332"/>
          </a:xfrm>
          <a:prstGeom prst="rect">
            <a:avLst/>
          </a:prstGeom>
          <a:noFill/>
        </p:spPr>
        <p:txBody>
          <a:bodyPr wrap="none" rtlCol="0">
            <a:spAutoFit/>
          </a:bodyPr>
          <a:lstStyle/>
          <a:p>
            <a:endParaRPr lang="en-US" dirty="0"/>
          </a:p>
        </p:txBody>
      </p:sp>
      <p:sp>
        <p:nvSpPr>
          <p:cNvPr id="6" name="TextBox 5"/>
          <p:cNvSpPr txBox="1"/>
          <p:nvPr/>
        </p:nvSpPr>
        <p:spPr>
          <a:xfrm>
            <a:off x="3756235" y="5961912"/>
            <a:ext cx="184666" cy="369332"/>
          </a:xfrm>
          <a:prstGeom prst="rect">
            <a:avLst/>
          </a:prstGeom>
          <a:noFill/>
        </p:spPr>
        <p:txBody>
          <a:bodyPr wrap="none" rtlCol="0">
            <a:spAutoFit/>
          </a:bodyPr>
          <a:lstStyle/>
          <a:p>
            <a:endParaRPr lang="en-US" dirty="0"/>
          </a:p>
        </p:txBody>
      </p:sp>
      <p:sp>
        <p:nvSpPr>
          <p:cNvPr id="4" name="Title 3"/>
          <p:cNvSpPr>
            <a:spLocks noGrp="1"/>
          </p:cNvSpPr>
          <p:nvPr>
            <p:ph type="title"/>
          </p:nvPr>
        </p:nvSpPr>
        <p:spPr>
          <a:xfrm>
            <a:off x="457200" y="152718"/>
            <a:ext cx="7787208" cy="1371600"/>
          </a:xfrm>
        </p:spPr>
        <p:txBody>
          <a:bodyPr>
            <a:normAutofit fontScale="90000"/>
          </a:bodyPr>
          <a:lstStyle/>
          <a:p>
            <a:r>
              <a:rPr lang="en-US" dirty="0" smtClean="0"/>
              <a:t>Drafting </a:t>
            </a:r>
            <a:r>
              <a:rPr lang="mr-IN" dirty="0" smtClean="0"/>
              <a:t>–</a:t>
            </a:r>
            <a:r>
              <a:rPr lang="en-US" dirty="0" smtClean="0"/>
              <a:t> Lack of balance, Uncertainty &amp; Complexity</a:t>
            </a:r>
            <a:endParaRPr lang="en-US" dirty="0"/>
          </a:p>
        </p:txBody>
      </p:sp>
      <p:pic>
        <p:nvPicPr>
          <p:cNvPr id="16" name="Picture 15" descr="image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1772816"/>
            <a:ext cx="2448272" cy="1901011"/>
          </a:xfrm>
          <a:prstGeom prst="rect">
            <a:avLst/>
          </a:prstGeom>
        </p:spPr>
      </p:pic>
      <p:pic>
        <p:nvPicPr>
          <p:cNvPr id="2" name="Picture 1" descr="image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96137" y="1700808"/>
            <a:ext cx="1944216" cy="1884526"/>
          </a:xfrm>
          <a:prstGeom prst="rect">
            <a:avLst/>
          </a:prstGeom>
        </p:spPr>
      </p:pic>
      <p:pic>
        <p:nvPicPr>
          <p:cNvPr id="3" name="Picture 2" descr="download.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19872" y="1844824"/>
            <a:ext cx="1800200" cy="1800200"/>
          </a:xfrm>
          <a:prstGeom prst="rect">
            <a:avLst/>
          </a:prstGeom>
        </p:spPr>
      </p:pic>
      <p:pic>
        <p:nvPicPr>
          <p:cNvPr id="13" name="Picture 12" descr="dti logo.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5576" y="3913023"/>
            <a:ext cx="2376264" cy="1053813"/>
          </a:xfrm>
          <a:prstGeom prst="rect">
            <a:avLst/>
          </a:prstGeom>
        </p:spPr>
      </p:pic>
      <p:pic>
        <p:nvPicPr>
          <p:cNvPr id="9" name="Picture 8" descr="download.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93180" y="3933056"/>
            <a:ext cx="2767252" cy="953953"/>
          </a:xfrm>
          <a:prstGeom prst="rect">
            <a:avLst/>
          </a:prstGeom>
        </p:spPr>
      </p:pic>
      <p:pic>
        <p:nvPicPr>
          <p:cNvPr id="17" name="Picture 16" descr="nfvf_logo.jp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51920" y="3760866"/>
            <a:ext cx="1360398" cy="1324735"/>
          </a:xfrm>
          <a:prstGeom prst="rect">
            <a:avLst/>
          </a:prstGeom>
        </p:spPr>
      </p:pic>
      <p:pic>
        <p:nvPicPr>
          <p:cNvPr id="14" name="Picture 13" descr="icasa logo.pn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79912" y="5273034"/>
            <a:ext cx="1573059" cy="828094"/>
          </a:xfrm>
          <a:prstGeom prst="rect">
            <a:avLst/>
          </a:prstGeom>
        </p:spPr>
      </p:pic>
      <p:sp>
        <p:nvSpPr>
          <p:cNvPr id="18" name="Slide Number Placeholder 17"/>
          <p:cNvSpPr>
            <a:spLocks noGrp="1"/>
          </p:cNvSpPr>
          <p:nvPr>
            <p:ph type="sldNum" sz="quarter" idx="12"/>
          </p:nvPr>
        </p:nvSpPr>
        <p:spPr/>
        <p:txBody>
          <a:bodyPr/>
          <a:lstStyle/>
          <a:p>
            <a:fld id="{D44786E5-36B4-4750-9BD9-353AA4FBC168}" type="slidenum">
              <a:rPr lang="en-US" smtClean="0">
                <a:solidFill>
                  <a:prstClr val="black">
                    <a:tint val="75000"/>
                  </a:prstClr>
                </a:solidFill>
              </a:rPr>
              <a:pPr/>
              <a:t>9</a:t>
            </a:fld>
            <a:endParaRPr lang="en-US">
              <a:solidFill>
                <a:prstClr val="black">
                  <a:tint val="75000"/>
                </a:prstClr>
              </a:solidFill>
            </a:endParaRPr>
          </a:p>
        </p:txBody>
      </p:sp>
    </p:spTree>
    <p:extLst>
      <p:ext uri="{BB962C8B-B14F-4D97-AF65-F5344CB8AC3E}">
        <p14:creationId xmlns:p14="http://schemas.microsoft.com/office/powerpoint/2010/main" val="2442459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
          <p:cNvSpPr txBox="1">
            <a:spLocks/>
          </p:cNvSpPr>
          <p:nvPr/>
        </p:nvSpPr>
        <p:spPr>
          <a:xfrm>
            <a:off x="1331640" y="2468894"/>
            <a:ext cx="7668344" cy="4224469"/>
          </a:xfrm>
          <a:prstGeom prst="rect">
            <a:avLst/>
          </a:prstGeom>
        </p:spPr>
        <p:txBody>
          <a:bodyPr vert="horz" lIns="91440" tIns="45720" rIns="91440" bIns="45720" rtlCol="0">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Helvetica"/>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Helvetica"/>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Helvetica"/>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6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Helvetica"/>
            </a:endParaRPr>
          </a:p>
        </p:txBody>
      </p:sp>
      <p:sp>
        <p:nvSpPr>
          <p:cNvPr id="5" name="TextBox 4"/>
          <p:cNvSpPr txBox="1"/>
          <p:nvPr/>
        </p:nvSpPr>
        <p:spPr>
          <a:xfrm>
            <a:off x="4175096" y="6106007"/>
            <a:ext cx="184666" cy="369332"/>
          </a:xfrm>
          <a:prstGeom prst="rect">
            <a:avLst/>
          </a:prstGeom>
          <a:noFill/>
        </p:spPr>
        <p:txBody>
          <a:bodyPr wrap="none" rtlCol="0">
            <a:spAutoFit/>
          </a:bodyPr>
          <a:lstStyle/>
          <a:p>
            <a:endParaRPr lang="en-US" dirty="0"/>
          </a:p>
        </p:txBody>
      </p:sp>
      <p:sp>
        <p:nvSpPr>
          <p:cNvPr id="6" name="TextBox 5"/>
          <p:cNvSpPr txBox="1"/>
          <p:nvPr/>
        </p:nvSpPr>
        <p:spPr>
          <a:xfrm>
            <a:off x="3756235" y="5961912"/>
            <a:ext cx="184666" cy="369332"/>
          </a:xfrm>
          <a:prstGeom prst="rect">
            <a:avLst/>
          </a:prstGeom>
          <a:noFill/>
        </p:spPr>
        <p:txBody>
          <a:bodyPr wrap="none" rtlCol="0">
            <a:spAutoFit/>
          </a:bodyPr>
          <a:lstStyle/>
          <a:p>
            <a:endParaRPr lang="en-US" dirty="0"/>
          </a:p>
        </p:txBody>
      </p:sp>
      <p:sp>
        <p:nvSpPr>
          <p:cNvPr id="4" name="Title 3"/>
          <p:cNvSpPr>
            <a:spLocks noGrp="1"/>
          </p:cNvSpPr>
          <p:nvPr>
            <p:ph type="title"/>
          </p:nvPr>
        </p:nvSpPr>
        <p:spPr/>
        <p:txBody>
          <a:bodyPr>
            <a:normAutofit/>
          </a:bodyPr>
          <a:lstStyle/>
          <a:p>
            <a:r>
              <a:rPr lang="en-US" dirty="0" smtClean="0"/>
              <a:t>Documentary specific concerns</a:t>
            </a:r>
            <a:endParaRPr lang="en-US" dirty="0"/>
          </a:p>
        </p:txBody>
      </p:sp>
      <p:sp>
        <p:nvSpPr>
          <p:cNvPr id="11" name="Content Placeholder 10"/>
          <p:cNvSpPr>
            <a:spLocks noGrp="1"/>
          </p:cNvSpPr>
          <p:nvPr>
            <p:ph idx="1"/>
          </p:nvPr>
        </p:nvSpPr>
        <p:spPr>
          <a:xfrm>
            <a:off x="634752" y="1752600"/>
            <a:ext cx="7897688" cy="4916760"/>
          </a:xfrm>
        </p:spPr>
        <p:txBody>
          <a:bodyPr>
            <a:normAutofit/>
          </a:bodyPr>
          <a:lstStyle/>
          <a:p>
            <a:r>
              <a:rPr lang="en-US" b="0" dirty="0" smtClean="0"/>
              <a:t>		</a:t>
            </a:r>
            <a:r>
              <a:rPr lang="en-US" sz="2400" dirty="0" smtClean="0"/>
              <a:t>Support SASFED </a:t>
            </a:r>
            <a:r>
              <a:rPr lang="en-US" sz="2400" b="0" dirty="0" smtClean="0"/>
              <a:t>Presentation</a:t>
            </a:r>
            <a:r>
              <a:rPr lang="en-US" sz="2400" b="0" dirty="0"/>
              <a:t> </a:t>
            </a:r>
            <a:r>
              <a:rPr lang="en-US" sz="2400" b="0" dirty="0" smtClean="0"/>
              <a:t>tomorrow		</a:t>
            </a:r>
            <a:r>
              <a:rPr lang="en-US" sz="2400" dirty="0" smtClean="0"/>
              <a:t>Documentary focus fair dealing / fair use</a:t>
            </a:r>
            <a:r>
              <a:rPr lang="en-US" sz="2400" b="0" dirty="0" smtClean="0"/>
              <a:t>. </a:t>
            </a:r>
          </a:p>
          <a:p>
            <a:r>
              <a:rPr lang="en-US" sz="2400" b="0" dirty="0"/>
              <a:t>	</a:t>
            </a:r>
            <a:r>
              <a:rPr lang="en-US" sz="2400" b="0" dirty="0" smtClean="0"/>
              <a:t>	</a:t>
            </a:r>
            <a:r>
              <a:rPr lang="en-GB" sz="2400" dirty="0" smtClean="0"/>
              <a:t>Sections </a:t>
            </a:r>
            <a:r>
              <a:rPr lang="en-GB" sz="2400" dirty="0"/>
              <a:t>21(1)(C) </a:t>
            </a:r>
            <a:r>
              <a:rPr lang="mr-IN" sz="2400" b="0" dirty="0" smtClean="0"/>
              <a:t>–</a:t>
            </a:r>
            <a:r>
              <a:rPr lang="en-GB" sz="2400" b="0" dirty="0" smtClean="0"/>
              <a:t> Proposed amendment to commissioned ownership.</a:t>
            </a:r>
            <a:endParaRPr lang="en-GB" sz="2400" b="0" dirty="0"/>
          </a:p>
          <a:p>
            <a:r>
              <a:rPr lang="en-GB" sz="2400" dirty="0" smtClean="0"/>
              <a:t>Section 5 </a:t>
            </a:r>
            <a:r>
              <a:rPr lang="mr-IN" sz="2400" b="0" dirty="0" smtClean="0"/>
              <a:t>–</a:t>
            </a:r>
            <a:r>
              <a:rPr lang="en-GB" sz="2400" b="0" dirty="0" smtClean="0"/>
              <a:t> Ownership of state funded works.</a:t>
            </a:r>
          </a:p>
          <a:p>
            <a:r>
              <a:rPr lang="en-US" sz="2400" dirty="0" smtClean="0"/>
              <a:t>Section 12 </a:t>
            </a:r>
            <a:r>
              <a:rPr lang="mr-IN" sz="2400" b="0" dirty="0" smtClean="0"/>
              <a:t>–</a:t>
            </a:r>
            <a:r>
              <a:rPr lang="en-US" sz="2400" b="0" dirty="0" smtClean="0"/>
              <a:t> Right of Quotation </a:t>
            </a:r>
            <a:r>
              <a:rPr lang="mr-IN" sz="2400" b="0" dirty="0" smtClean="0"/>
              <a:t>–</a:t>
            </a:r>
            <a:r>
              <a:rPr lang="en-US" sz="2400" b="0" dirty="0" smtClean="0"/>
              <a:t> Summary addition affect.</a:t>
            </a:r>
          </a:p>
          <a:p>
            <a:r>
              <a:rPr lang="en-US" sz="2400" dirty="0" smtClean="0"/>
              <a:t>Section 12 </a:t>
            </a:r>
            <a:r>
              <a:rPr lang="mr-IN" sz="2400" b="0" dirty="0" smtClean="0"/>
              <a:t>–</a:t>
            </a:r>
            <a:r>
              <a:rPr lang="en-US" sz="2400" b="0" dirty="0" smtClean="0"/>
              <a:t> General Exceptions. </a:t>
            </a:r>
          </a:p>
          <a:p>
            <a:r>
              <a:rPr lang="en-US" sz="2400" dirty="0" smtClean="0"/>
              <a:t>Section 15(1) </a:t>
            </a:r>
            <a:r>
              <a:rPr lang="en-US" sz="2400" b="0" dirty="0" smtClean="0"/>
              <a:t>- Incidental Capture</a:t>
            </a:r>
          </a:p>
          <a:p>
            <a:r>
              <a:rPr lang="en-US" sz="2400" dirty="0" smtClean="0"/>
              <a:t>Orphaned Works</a:t>
            </a:r>
          </a:p>
          <a:p>
            <a:endParaRPr lang="en-US" b="0" dirty="0" smtClean="0"/>
          </a:p>
          <a:p>
            <a:endParaRPr lang="en-US" b="0" dirty="0" smtClean="0"/>
          </a:p>
          <a:p>
            <a:endParaRPr lang="en-US" b="0" dirty="0" smtClean="0"/>
          </a:p>
          <a:p>
            <a:endParaRPr lang="en-US" b="0" dirty="0" smtClean="0"/>
          </a:p>
          <a:p>
            <a:endParaRPr lang="en-US" b="0" dirty="0" smtClean="0"/>
          </a:p>
          <a:p>
            <a:endParaRPr lang="en-US" b="0" dirty="0"/>
          </a:p>
        </p:txBody>
      </p:sp>
      <p:pic>
        <p:nvPicPr>
          <p:cNvPr id="9" name="Picture 8" descr="SASFED_logo_squar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1455620"/>
            <a:ext cx="1944216" cy="1973380"/>
          </a:xfrm>
          <a:prstGeom prst="rect">
            <a:avLst/>
          </a:prstGeom>
        </p:spPr>
      </p:pic>
      <p:sp>
        <p:nvSpPr>
          <p:cNvPr id="13" name="Slide Number Placeholder 12"/>
          <p:cNvSpPr>
            <a:spLocks noGrp="1"/>
          </p:cNvSpPr>
          <p:nvPr>
            <p:ph type="sldNum" sz="quarter" idx="12"/>
          </p:nvPr>
        </p:nvSpPr>
        <p:spPr/>
        <p:txBody>
          <a:bodyPr/>
          <a:lstStyle/>
          <a:p>
            <a:fld id="{D44786E5-36B4-4750-9BD9-353AA4FBC168}" type="slidenum">
              <a:rPr lang="en-US" smtClean="0">
                <a:solidFill>
                  <a:prstClr val="black">
                    <a:tint val="75000"/>
                  </a:prstClr>
                </a:solidFill>
              </a:rPr>
              <a:pPr/>
              <a:t>10</a:t>
            </a:fld>
            <a:endParaRPr lang="en-US">
              <a:solidFill>
                <a:prstClr val="black">
                  <a:tint val="75000"/>
                </a:prstClr>
              </a:solidFill>
            </a:endParaRPr>
          </a:p>
        </p:txBody>
      </p:sp>
    </p:spTree>
    <p:extLst>
      <p:ext uri="{BB962C8B-B14F-4D97-AF65-F5344CB8AC3E}">
        <p14:creationId xmlns:p14="http://schemas.microsoft.com/office/powerpoint/2010/main" val="3027764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T_Protest_Roll_Tape- not_Red_Tap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576" y="0"/>
            <a:ext cx="10408182" cy="6912768"/>
          </a:xfrm>
          <a:prstGeom prst="rect">
            <a:avLst/>
          </a:prstGeom>
        </p:spPr>
      </p:pic>
      <p:sp>
        <p:nvSpPr>
          <p:cNvPr id="5" name="Rectangle 4"/>
          <p:cNvSpPr/>
          <p:nvPr/>
        </p:nvSpPr>
        <p:spPr>
          <a:xfrm>
            <a:off x="-252536" y="5157192"/>
            <a:ext cx="5040560" cy="936104"/>
          </a:xfrm>
          <a:prstGeom prst="rect">
            <a:avLst/>
          </a:prstGeom>
          <a:solidFill>
            <a:schemeClr val="bg1">
              <a:lumMod val="50000"/>
              <a:alpha val="50000"/>
            </a:schemeClr>
          </a:solidFill>
          <a:ln>
            <a:solidFill>
              <a:schemeClr val="accent1">
                <a:shade val="95000"/>
                <a:satMod val="105000"/>
                <a:alpha val="34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Content Placeholder 1"/>
          <p:cNvSpPr txBox="1">
            <a:spLocks/>
          </p:cNvSpPr>
          <p:nvPr/>
        </p:nvSpPr>
        <p:spPr>
          <a:xfrm>
            <a:off x="395536" y="5229201"/>
            <a:ext cx="4032448" cy="79208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Helvetica"/>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Helvetica"/>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Helvetica"/>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600" cap="all" spc="-60" dirty="0">
                <a:solidFill>
                  <a:srgbClr val="82CDCD"/>
                </a:solidFill>
                <a:latin typeface="+mj-lt"/>
                <a:ea typeface="+mj-ea"/>
                <a:cs typeface="+mj-cs"/>
              </a:rPr>
              <a:t>IP Ownership</a:t>
            </a:r>
          </a:p>
          <a:p>
            <a:pPr marL="0" indent="0">
              <a:buFont typeface="Arial" pitchFamily="34" charset="0"/>
              <a:buNone/>
            </a:pPr>
            <a:endParaRPr lang="en-US" sz="6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Helvetica"/>
            </a:endParaRPr>
          </a:p>
        </p:txBody>
      </p:sp>
    </p:spTree>
    <p:extLst>
      <p:ext uri="{BB962C8B-B14F-4D97-AF65-F5344CB8AC3E}">
        <p14:creationId xmlns:p14="http://schemas.microsoft.com/office/powerpoint/2010/main" val="2081392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Sections 21(1</a:t>
            </a:r>
            <a:r>
              <a:rPr lang="en-GB" dirty="0" smtClean="0"/>
              <a:t>)(C)</a:t>
            </a:r>
            <a:endParaRPr lang="en-US" dirty="0"/>
          </a:p>
        </p:txBody>
      </p:sp>
      <p:sp>
        <p:nvSpPr>
          <p:cNvPr id="5" name="TextBox 4"/>
          <p:cNvSpPr txBox="1"/>
          <p:nvPr/>
        </p:nvSpPr>
        <p:spPr>
          <a:xfrm>
            <a:off x="4175096" y="6106007"/>
            <a:ext cx="184666" cy="369332"/>
          </a:xfrm>
          <a:prstGeom prst="rect">
            <a:avLst/>
          </a:prstGeom>
          <a:noFill/>
        </p:spPr>
        <p:txBody>
          <a:bodyPr wrap="none" rtlCol="0">
            <a:spAutoFit/>
          </a:bodyPr>
          <a:lstStyle/>
          <a:p>
            <a:endParaRPr lang="en-US" dirty="0"/>
          </a:p>
        </p:txBody>
      </p:sp>
      <p:sp>
        <p:nvSpPr>
          <p:cNvPr id="6" name="TextBox 5"/>
          <p:cNvSpPr txBox="1"/>
          <p:nvPr/>
        </p:nvSpPr>
        <p:spPr>
          <a:xfrm>
            <a:off x="3756235" y="5961912"/>
            <a:ext cx="184666" cy="369332"/>
          </a:xfrm>
          <a:prstGeom prst="rect">
            <a:avLst/>
          </a:prstGeom>
          <a:noFill/>
        </p:spPr>
        <p:txBody>
          <a:bodyPr wrap="none" rtlCol="0">
            <a:spAutoFit/>
          </a:bodyPr>
          <a:lstStyle/>
          <a:p>
            <a:endParaRPr lang="en-US" dirty="0"/>
          </a:p>
        </p:txBody>
      </p:sp>
      <p:sp>
        <p:nvSpPr>
          <p:cNvPr id="4" name="Content Placeholder 3"/>
          <p:cNvSpPr>
            <a:spLocks noGrp="1"/>
          </p:cNvSpPr>
          <p:nvPr>
            <p:ph idx="1"/>
          </p:nvPr>
        </p:nvSpPr>
        <p:spPr>
          <a:xfrm>
            <a:off x="457200" y="1752600"/>
            <a:ext cx="7787208" cy="4772744"/>
          </a:xfrm>
        </p:spPr>
        <p:txBody>
          <a:bodyPr>
            <a:noAutofit/>
          </a:bodyPr>
          <a:lstStyle/>
          <a:p>
            <a:r>
              <a:rPr lang="en-GB" sz="2800" b="0" i="1" dirty="0" smtClean="0"/>
              <a:t>(</a:t>
            </a:r>
            <a:r>
              <a:rPr lang="en-GB" sz="2800" b="0" i="1" dirty="0"/>
              <a:t>c) Where a person </a:t>
            </a:r>
            <a:r>
              <a:rPr lang="en-GB" sz="2800" i="1" dirty="0"/>
              <a:t>commissions</a:t>
            </a:r>
            <a:r>
              <a:rPr lang="en-GB" sz="2800" b="0" i="1" dirty="0"/>
              <a:t> the taking of a photograph, the painting or drawing of a portrait, the making of a gravure, </a:t>
            </a:r>
            <a:r>
              <a:rPr lang="en-GB" sz="2800" i="1" dirty="0"/>
              <a:t>the making of a cinematograph film </a:t>
            </a:r>
            <a:r>
              <a:rPr lang="en-GB" sz="2800" b="0" i="1" dirty="0"/>
              <a:t>or the making of a sound recording and pays or agrees to pay for it in money or money's worth, and the work is made in pursuance of that commission, such person shall, subject to the provisions of </a:t>
            </a:r>
            <a:r>
              <a:rPr lang="en-GB" sz="2800" b="0" i="1" dirty="0" smtClean="0"/>
              <a:t>paragraph 	</a:t>
            </a:r>
            <a:br>
              <a:rPr lang="en-GB" sz="2800" b="0" i="1" dirty="0" smtClean="0"/>
            </a:br>
            <a:r>
              <a:rPr lang="en-GB" sz="2800" b="0" i="1" dirty="0" smtClean="0"/>
              <a:t>(</a:t>
            </a:r>
            <a:r>
              <a:rPr lang="en-GB" sz="2800" b="0" i="1" dirty="0"/>
              <a:t>b)</a:t>
            </a:r>
            <a:r>
              <a:rPr lang="en-GB" sz="2800" b="0" i="1" dirty="0" smtClean="0"/>
              <a:t>,</a:t>
            </a:r>
            <a:r>
              <a:rPr lang="en-GB" sz="2800" i="1" dirty="0" smtClean="0"/>
              <a:t>be </a:t>
            </a:r>
            <a:r>
              <a:rPr lang="en-GB" sz="2800" i="1" dirty="0"/>
              <a:t>the owner of any copyright </a:t>
            </a:r>
            <a:r>
              <a:rPr lang="en-GB" sz="2800" i="1" dirty="0" smtClean="0"/>
              <a:t/>
            </a:r>
            <a:br>
              <a:rPr lang="en-GB" sz="2800" i="1" dirty="0" smtClean="0"/>
            </a:br>
            <a:r>
              <a:rPr lang="en-GB" sz="2800" i="1" dirty="0" smtClean="0"/>
              <a:t>subsisting </a:t>
            </a:r>
            <a:r>
              <a:rPr lang="en-GB" sz="2800" i="1" dirty="0"/>
              <a:t>t</a:t>
            </a:r>
            <a:r>
              <a:rPr lang="en-GB" sz="2800" i="1" dirty="0" smtClean="0"/>
              <a:t>herein</a:t>
            </a:r>
            <a:r>
              <a:rPr lang="en-GB" sz="2800" b="0" i="1" dirty="0" smtClean="0"/>
              <a:t> by virtue </a:t>
            </a:r>
            <a:r>
              <a:rPr lang="en-GB" sz="2800" b="0" i="1" dirty="0"/>
              <a:t>of </a:t>
            </a:r>
            <a:r>
              <a:rPr lang="en-GB" sz="2800" b="0" i="1" dirty="0" smtClean="0"/>
              <a:t/>
            </a:r>
            <a:br>
              <a:rPr lang="en-GB" sz="2800" b="0" i="1" dirty="0" smtClean="0"/>
            </a:br>
            <a:r>
              <a:rPr lang="en-GB" sz="2800" b="0" i="1" dirty="0" smtClean="0"/>
              <a:t>section 3 </a:t>
            </a:r>
            <a:r>
              <a:rPr lang="en-GB" sz="2800" b="0" i="1" dirty="0"/>
              <a:t>or 4</a:t>
            </a:r>
            <a:r>
              <a:rPr lang="en-GB" sz="2800" b="0" i="1" dirty="0" smtClean="0"/>
              <a:t>.</a:t>
            </a:r>
            <a:endParaRPr lang="en-ZA" sz="2800" b="0" i="1" dirty="0"/>
          </a:p>
        </p:txBody>
      </p:sp>
      <p:sp>
        <p:nvSpPr>
          <p:cNvPr id="7" name="Slide Number Placeholder 6"/>
          <p:cNvSpPr>
            <a:spLocks noGrp="1"/>
          </p:cNvSpPr>
          <p:nvPr>
            <p:ph type="sldNum" sz="quarter" idx="12"/>
          </p:nvPr>
        </p:nvSpPr>
        <p:spPr/>
        <p:txBody>
          <a:bodyPr/>
          <a:lstStyle/>
          <a:p>
            <a:fld id="{D44786E5-36B4-4750-9BD9-353AA4FBC168}" type="slidenum">
              <a:rPr lang="en-US" smtClean="0">
                <a:solidFill>
                  <a:prstClr val="black">
                    <a:tint val="75000"/>
                  </a:prstClr>
                </a:solidFill>
              </a:rPr>
              <a:pPr/>
              <a:t>12</a:t>
            </a:fld>
            <a:endParaRPr lang="en-US">
              <a:solidFill>
                <a:prstClr val="black">
                  <a:tint val="75000"/>
                </a:prstClr>
              </a:solidFill>
            </a:endParaRPr>
          </a:p>
        </p:txBody>
      </p:sp>
    </p:spTree>
    <p:extLst>
      <p:ext uri="{BB962C8B-B14F-4D97-AF65-F5344CB8AC3E}">
        <p14:creationId xmlns:p14="http://schemas.microsoft.com/office/powerpoint/2010/main" val="158113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Sections 21(1</a:t>
            </a:r>
            <a:r>
              <a:rPr lang="en-GB" dirty="0" smtClean="0"/>
              <a:t>)(C)</a:t>
            </a:r>
            <a:endParaRPr lang="en-US" dirty="0"/>
          </a:p>
        </p:txBody>
      </p:sp>
      <p:sp>
        <p:nvSpPr>
          <p:cNvPr id="5" name="TextBox 4"/>
          <p:cNvSpPr txBox="1"/>
          <p:nvPr/>
        </p:nvSpPr>
        <p:spPr>
          <a:xfrm>
            <a:off x="4175096" y="6106007"/>
            <a:ext cx="184666" cy="369332"/>
          </a:xfrm>
          <a:prstGeom prst="rect">
            <a:avLst/>
          </a:prstGeom>
          <a:noFill/>
        </p:spPr>
        <p:txBody>
          <a:bodyPr wrap="none" rtlCol="0">
            <a:spAutoFit/>
          </a:bodyPr>
          <a:lstStyle/>
          <a:p>
            <a:endParaRPr lang="en-US" dirty="0"/>
          </a:p>
        </p:txBody>
      </p:sp>
      <p:sp>
        <p:nvSpPr>
          <p:cNvPr id="6" name="TextBox 5"/>
          <p:cNvSpPr txBox="1"/>
          <p:nvPr/>
        </p:nvSpPr>
        <p:spPr>
          <a:xfrm>
            <a:off x="3756235" y="5961912"/>
            <a:ext cx="184666" cy="369332"/>
          </a:xfrm>
          <a:prstGeom prst="rect">
            <a:avLst/>
          </a:prstGeom>
          <a:noFill/>
        </p:spPr>
        <p:txBody>
          <a:bodyPr wrap="none" rtlCol="0">
            <a:spAutoFit/>
          </a:bodyPr>
          <a:lstStyle/>
          <a:p>
            <a:endParaRPr lang="en-US" dirty="0"/>
          </a:p>
        </p:txBody>
      </p:sp>
      <p:sp>
        <p:nvSpPr>
          <p:cNvPr id="4" name="Content Placeholder 3"/>
          <p:cNvSpPr>
            <a:spLocks noGrp="1"/>
          </p:cNvSpPr>
          <p:nvPr>
            <p:ph idx="1"/>
          </p:nvPr>
        </p:nvSpPr>
        <p:spPr>
          <a:xfrm>
            <a:off x="457200" y="1752600"/>
            <a:ext cx="7787208" cy="4772744"/>
          </a:xfrm>
        </p:spPr>
        <p:txBody>
          <a:bodyPr>
            <a:normAutofit/>
          </a:bodyPr>
          <a:lstStyle/>
          <a:p>
            <a:r>
              <a:rPr lang="en-GB" sz="2800" dirty="0" smtClean="0"/>
              <a:t>Bill Proposes amendments: </a:t>
            </a:r>
            <a:endParaRPr lang="en-ZA" sz="2800" dirty="0" smtClean="0"/>
          </a:p>
          <a:p>
            <a:pPr marL="342900" indent="-342900">
              <a:buFont typeface="Arial"/>
              <a:buChar char="•"/>
            </a:pPr>
            <a:r>
              <a:rPr lang="en-GB" sz="2800" b="0" i="1" dirty="0" smtClean="0"/>
              <a:t>Governed by contract</a:t>
            </a:r>
          </a:p>
          <a:p>
            <a:pPr marL="342900" indent="-342900">
              <a:buFont typeface="Arial"/>
              <a:buChar char="•"/>
            </a:pPr>
            <a:r>
              <a:rPr lang="en-GB" sz="2800" b="0" i="1" dirty="0" smtClean="0"/>
              <a:t>Failing contract </a:t>
            </a:r>
            <a:r>
              <a:rPr lang="en-GB" sz="2800" b="0" i="1" dirty="0"/>
              <a:t> </a:t>
            </a:r>
            <a:r>
              <a:rPr lang="en-GB" sz="2800" b="0" i="1" dirty="0" smtClean="0"/>
              <a:t>commissioner  - Licence </a:t>
            </a:r>
          </a:p>
          <a:p>
            <a:pPr marL="342900" indent="-342900">
              <a:buFont typeface="Arial"/>
              <a:buChar char="•"/>
            </a:pPr>
            <a:endParaRPr lang="en-ZA" sz="800" b="0" i="1" dirty="0"/>
          </a:p>
          <a:p>
            <a:r>
              <a:rPr lang="en-ZA" sz="2800" b="0" dirty="0" smtClean="0"/>
              <a:t>SABC PFMA default of law </a:t>
            </a:r>
            <a:r>
              <a:rPr lang="mr-IN" sz="2800" b="0" dirty="0" smtClean="0"/>
              <a:t>–</a:t>
            </a:r>
            <a:r>
              <a:rPr lang="en-ZA" sz="2800" b="0" dirty="0" smtClean="0"/>
              <a:t> Balance of power</a:t>
            </a:r>
            <a:endParaRPr lang="en-ZA" sz="2800" b="0" dirty="0"/>
          </a:p>
          <a:p>
            <a:r>
              <a:rPr lang="en-ZA" sz="2800" b="0" dirty="0" smtClean="0"/>
              <a:t>Section 21 (1) (e) - contract default</a:t>
            </a:r>
          </a:p>
          <a:p>
            <a:endParaRPr lang="en-ZA" sz="800" b="0" i="1" dirty="0" smtClean="0"/>
          </a:p>
          <a:p>
            <a:r>
              <a:rPr lang="en-US" sz="2800" b="0" dirty="0" smtClean="0"/>
              <a:t>Section </a:t>
            </a:r>
            <a:r>
              <a:rPr lang="en-GB" sz="2800" b="0" dirty="0" smtClean="0"/>
              <a:t>21</a:t>
            </a:r>
            <a:r>
              <a:rPr lang="en-GB" sz="2800" b="0" dirty="0"/>
              <a:t>(1)(c) </a:t>
            </a:r>
            <a:r>
              <a:rPr lang="en-GB" sz="2800" dirty="0"/>
              <a:t>should be </a:t>
            </a:r>
            <a:endParaRPr lang="en-GB" sz="2800" dirty="0" smtClean="0"/>
          </a:p>
          <a:p>
            <a:r>
              <a:rPr lang="en-GB" sz="2800" dirty="0" smtClean="0"/>
              <a:t>struck </a:t>
            </a:r>
            <a:r>
              <a:rPr lang="en-GB" sz="2800" dirty="0"/>
              <a:t>from the bill. </a:t>
            </a:r>
            <a:endParaRPr lang="en-ZA" sz="2800" dirty="0"/>
          </a:p>
          <a:p>
            <a:endParaRPr lang="en-ZA" b="0" i="1" dirty="0" smtClean="0"/>
          </a:p>
          <a:p>
            <a:endParaRPr lang="en-ZA" b="0" i="1" dirty="0" smtClean="0"/>
          </a:p>
          <a:p>
            <a:endParaRPr lang="en-ZA" b="0" i="1" dirty="0"/>
          </a:p>
        </p:txBody>
      </p:sp>
      <p:sp>
        <p:nvSpPr>
          <p:cNvPr id="7" name="Slide Number Placeholder 6"/>
          <p:cNvSpPr>
            <a:spLocks noGrp="1"/>
          </p:cNvSpPr>
          <p:nvPr>
            <p:ph type="sldNum" sz="quarter" idx="12"/>
          </p:nvPr>
        </p:nvSpPr>
        <p:spPr/>
        <p:txBody>
          <a:bodyPr/>
          <a:lstStyle/>
          <a:p>
            <a:fld id="{D44786E5-36B4-4750-9BD9-353AA4FBC168}" type="slidenum">
              <a:rPr lang="en-US" smtClean="0">
                <a:solidFill>
                  <a:prstClr val="black">
                    <a:tint val="75000"/>
                  </a:prstClr>
                </a:solidFill>
              </a:rPr>
              <a:pPr/>
              <a:t>13</a:t>
            </a:fld>
            <a:endParaRPr lang="en-US">
              <a:solidFill>
                <a:prstClr val="black">
                  <a:tint val="75000"/>
                </a:prstClr>
              </a:solidFill>
            </a:endParaRPr>
          </a:p>
        </p:txBody>
      </p:sp>
      <p:cxnSp>
        <p:nvCxnSpPr>
          <p:cNvPr id="9" name="Straight Connector 8"/>
          <p:cNvCxnSpPr/>
          <p:nvPr/>
        </p:nvCxnSpPr>
        <p:spPr>
          <a:xfrm>
            <a:off x="683568" y="5445224"/>
            <a:ext cx="230425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50232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8"/>
          <p:cNvSpPr txBox="1">
            <a:spLocks/>
          </p:cNvSpPr>
          <p:nvPr/>
        </p:nvSpPr>
        <p:spPr>
          <a:xfrm>
            <a:off x="467544" y="512758"/>
            <a:ext cx="8363272" cy="1332066"/>
          </a:xfrm>
          <a:prstGeom prst="rect">
            <a:avLst/>
          </a:prstGeom>
        </p:spPr>
        <p:txBody>
          <a:bodyPr/>
          <a:lstStyle>
            <a:lvl1pPr algn="l" defTabSz="914400" rtl="0" eaLnBrk="1" latinLnBrk="0" hangingPunct="1">
              <a:spcBef>
                <a:spcPct val="0"/>
              </a:spcBef>
              <a:buNone/>
              <a:defRPr sz="3600" kern="1200" cap="all" spc="-60" baseline="0">
                <a:solidFill>
                  <a:srgbClr val="82CDCD"/>
                </a:solidFill>
                <a:latin typeface="+mj-lt"/>
                <a:ea typeface="+mj-ea"/>
                <a:cs typeface="+mj-cs"/>
              </a:defRPr>
            </a:lvl1pPr>
          </a:lstStyle>
          <a:p>
            <a:r>
              <a:rPr lang="en-GB" dirty="0" smtClean="0"/>
              <a:t>Section 5: State Ownership of “funded” works</a:t>
            </a:r>
            <a:endParaRPr lang="en-US" dirty="0"/>
          </a:p>
        </p:txBody>
      </p:sp>
      <p:sp>
        <p:nvSpPr>
          <p:cNvPr id="2" name="TextBox 1"/>
          <p:cNvSpPr txBox="1"/>
          <p:nvPr/>
        </p:nvSpPr>
        <p:spPr>
          <a:xfrm>
            <a:off x="1770024" y="3269413"/>
            <a:ext cx="184666" cy="369332"/>
          </a:xfrm>
          <a:prstGeom prst="rect">
            <a:avLst/>
          </a:prstGeom>
          <a:noFill/>
        </p:spPr>
        <p:txBody>
          <a:bodyPr wrap="none" rtlCol="0">
            <a:spAutoFit/>
          </a:bodyPr>
          <a:lstStyle/>
          <a:p>
            <a:endParaRPr lang="en-US" dirty="0"/>
          </a:p>
        </p:txBody>
      </p:sp>
      <p:sp>
        <p:nvSpPr>
          <p:cNvPr id="4" name="Content Placeholder 3"/>
          <p:cNvSpPr>
            <a:spLocks noGrp="1"/>
          </p:cNvSpPr>
          <p:nvPr>
            <p:ph idx="1"/>
          </p:nvPr>
        </p:nvSpPr>
        <p:spPr>
          <a:xfrm>
            <a:off x="467544" y="2060848"/>
            <a:ext cx="7609656" cy="4065315"/>
          </a:xfrm>
        </p:spPr>
        <p:txBody>
          <a:bodyPr>
            <a:normAutofit/>
          </a:bodyPr>
          <a:lstStyle/>
          <a:p>
            <a:r>
              <a:rPr lang="en-US" sz="2800" dirty="0"/>
              <a:t>Funding for Docs and other films and </a:t>
            </a:r>
            <a:r>
              <a:rPr lang="en-US" sz="2800" dirty="0" smtClean="0"/>
              <a:t>TV</a:t>
            </a:r>
          </a:p>
          <a:p>
            <a:pPr marL="457200" indent="-457200">
              <a:buFont typeface="Arial"/>
              <a:buChar char="•"/>
            </a:pPr>
            <a:r>
              <a:rPr lang="en-US" sz="2800" b="0" dirty="0" smtClean="0"/>
              <a:t>SABC</a:t>
            </a:r>
          </a:p>
          <a:p>
            <a:pPr marL="457200" indent="-457200">
              <a:buFont typeface="Arial"/>
              <a:buChar char="•"/>
            </a:pPr>
            <a:r>
              <a:rPr lang="en-US" sz="2800" b="0" dirty="0" smtClean="0"/>
              <a:t>NFVF</a:t>
            </a:r>
          </a:p>
          <a:p>
            <a:pPr marL="457200" indent="-457200">
              <a:buFont typeface="Arial"/>
              <a:buChar char="•"/>
            </a:pPr>
            <a:r>
              <a:rPr lang="en-US" sz="2800" b="0" dirty="0" smtClean="0"/>
              <a:t>DTI</a:t>
            </a:r>
          </a:p>
          <a:p>
            <a:pPr marL="457200" indent="-457200">
              <a:buFont typeface="Arial"/>
              <a:buChar char="•"/>
            </a:pPr>
            <a:r>
              <a:rPr lang="en-US" sz="2800" b="0" dirty="0" smtClean="0"/>
              <a:t>Film Commissions</a:t>
            </a:r>
          </a:p>
          <a:p>
            <a:r>
              <a:rPr lang="en-US" sz="2800" dirty="0" smtClean="0"/>
              <a:t>Required to attract foreign </a:t>
            </a:r>
            <a:br>
              <a:rPr lang="en-US" sz="2800" dirty="0" smtClean="0"/>
            </a:br>
            <a:r>
              <a:rPr lang="en-US" sz="2800" dirty="0" smtClean="0"/>
              <a:t>investment</a:t>
            </a:r>
            <a:endParaRPr lang="en-US" sz="2800" dirty="0"/>
          </a:p>
          <a:p>
            <a:endParaRPr lang="en-US" dirty="0">
              <a:cs typeface="Helvetica"/>
            </a:endParaRPr>
          </a:p>
          <a:p>
            <a:endParaRPr lang="en-US" dirty="0"/>
          </a:p>
        </p:txBody>
      </p:sp>
      <p:sp>
        <p:nvSpPr>
          <p:cNvPr id="5" name="Slide Number Placeholder 1"/>
          <p:cNvSpPr>
            <a:spLocks noGrp="1"/>
          </p:cNvSpPr>
          <p:nvPr>
            <p:ph type="sldNum" sz="quarter" idx="12"/>
          </p:nvPr>
        </p:nvSpPr>
        <p:spPr>
          <a:xfrm rot="16200000">
            <a:off x="8227377" y="5900944"/>
            <a:ext cx="1315721" cy="365125"/>
          </a:xfrm>
        </p:spPr>
        <p:txBody>
          <a:bodyPr/>
          <a:lstStyle/>
          <a:p>
            <a:fld id="{D44786E5-36B4-4750-9BD9-353AA4FBC168}" type="slidenum">
              <a:rPr lang="en-US" smtClean="0">
                <a:solidFill>
                  <a:prstClr val="black">
                    <a:tint val="75000"/>
                  </a:prstClr>
                </a:solidFill>
              </a:rPr>
              <a:pPr/>
              <a:t>14</a:t>
            </a:fld>
            <a:endParaRPr lang="en-US" dirty="0">
              <a:solidFill>
                <a:prstClr val="black">
                  <a:tint val="75000"/>
                </a:prstClr>
              </a:solidFill>
            </a:endParaRPr>
          </a:p>
        </p:txBody>
      </p:sp>
    </p:spTree>
    <p:extLst>
      <p:ext uri="{BB962C8B-B14F-4D97-AF65-F5344CB8AC3E}">
        <p14:creationId xmlns:p14="http://schemas.microsoft.com/office/powerpoint/2010/main" val="339095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175096" y="6106007"/>
            <a:ext cx="184666" cy="369332"/>
          </a:xfrm>
          <a:prstGeom prst="rect">
            <a:avLst/>
          </a:prstGeom>
          <a:noFill/>
        </p:spPr>
        <p:txBody>
          <a:bodyPr wrap="none" rtlCol="0">
            <a:spAutoFit/>
          </a:bodyPr>
          <a:lstStyle/>
          <a:p>
            <a:endParaRPr lang="en-US" dirty="0"/>
          </a:p>
        </p:txBody>
      </p:sp>
      <p:sp>
        <p:nvSpPr>
          <p:cNvPr id="6" name="TextBox 5"/>
          <p:cNvSpPr txBox="1"/>
          <p:nvPr/>
        </p:nvSpPr>
        <p:spPr>
          <a:xfrm>
            <a:off x="3756235" y="5961912"/>
            <a:ext cx="184666" cy="369332"/>
          </a:xfrm>
          <a:prstGeom prst="rect">
            <a:avLst/>
          </a:prstGeom>
          <a:noFill/>
        </p:spPr>
        <p:txBody>
          <a:bodyPr wrap="none" rtlCol="0">
            <a:spAutoFit/>
          </a:bodyPr>
          <a:lstStyle/>
          <a:p>
            <a:endParaRPr lang="en-US" dirty="0"/>
          </a:p>
        </p:txBody>
      </p:sp>
      <p:sp>
        <p:nvSpPr>
          <p:cNvPr id="4" name="Content Placeholder 3"/>
          <p:cNvSpPr>
            <a:spLocks noGrp="1"/>
          </p:cNvSpPr>
          <p:nvPr>
            <p:ph idx="1"/>
          </p:nvPr>
        </p:nvSpPr>
        <p:spPr>
          <a:xfrm>
            <a:off x="457200" y="1752600"/>
            <a:ext cx="7787208" cy="4772744"/>
          </a:xfrm>
        </p:spPr>
        <p:txBody>
          <a:bodyPr>
            <a:noAutofit/>
          </a:bodyPr>
          <a:lstStyle/>
          <a:p>
            <a:r>
              <a:rPr lang="en-GB" sz="2800" b="0" i="1" dirty="0" smtClean="0"/>
              <a:t>(</a:t>
            </a:r>
            <a:r>
              <a:rPr lang="en-GB" sz="2800" b="0" i="1" dirty="0"/>
              <a:t>2)(a) Copyright shall be </a:t>
            </a:r>
            <a:r>
              <a:rPr lang="en-GB" sz="2800" i="1" dirty="0"/>
              <a:t>conferred</a:t>
            </a:r>
            <a:r>
              <a:rPr lang="en-GB" sz="2800" b="0" i="1" dirty="0"/>
              <a:t> by this section on </a:t>
            </a:r>
            <a:r>
              <a:rPr lang="en-GB" sz="2800" i="1" dirty="0"/>
              <a:t>every work </a:t>
            </a:r>
            <a:r>
              <a:rPr lang="en-GB" sz="2800" b="0" i="1" dirty="0"/>
              <a:t>which is eligible for copyright and which is made by, </a:t>
            </a:r>
            <a:r>
              <a:rPr lang="en-GB" sz="2800" i="1" dirty="0"/>
              <a:t>funded by or under the direction or control </a:t>
            </a:r>
            <a:r>
              <a:rPr lang="en-GB" sz="2800" b="0" i="1" dirty="0"/>
              <a:t>of the state or [such] an international [organizations as may be prescribed] or local organisations.</a:t>
            </a:r>
            <a:endParaRPr lang="en-ZA" sz="2800" b="0" i="1" dirty="0"/>
          </a:p>
          <a:p>
            <a:r>
              <a:rPr lang="en-GB" sz="2800" b="0" i="1" dirty="0"/>
              <a:t>(b) Copyright </a:t>
            </a:r>
            <a:r>
              <a:rPr lang="en-GB" sz="2800" i="1" dirty="0"/>
              <a:t>conferred</a:t>
            </a:r>
            <a:r>
              <a:rPr lang="en-GB" sz="2800" b="0" i="1" dirty="0"/>
              <a:t> in terms of paragraph (a) shall be </a:t>
            </a:r>
            <a:r>
              <a:rPr lang="en-GB" sz="2800" i="1" dirty="0"/>
              <a:t>owned </a:t>
            </a:r>
            <a:r>
              <a:rPr lang="en-GB" sz="2800" b="0" i="1" dirty="0"/>
              <a:t>by </a:t>
            </a:r>
            <a:r>
              <a:rPr lang="en-GB" sz="2800" i="1" dirty="0"/>
              <a:t>the state or organisation </a:t>
            </a:r>
            <a:r>
              <a:rPr lang="en-GB" sz="2800" b="0" i="1" dirty="0"/>
              <a:t>in question</a:t>
            </a:r>
            <a:r>
              <a:rPr lang="en-GB" sz="2800" b="0" i="1" dirty="0" smtClean="0"/>
              <a:t>.</a:t>
            </a:r>
            <a:endParaRPr lang="en-ZA" sz="2800" b="0" i="1" dirty="0"/>
          </a:p>
        </p:txBody>
      </p:sp>
      <p:sp>
        <p:nvSpPr>
          <p:cNvPr id="7" name="Slide Number Placeholder 6"/>
          <p:cNvSpPr>
            <a:spLocks noGrp="1"/>
          </p:cNvSpPr>
          <p:nvPr>
            <p:ph type="sldNum" sz="quarter" idx="12"/>
          </p:nvPr>
        </p:nvSpPr>
        <p:spPr/>
        <p:txBody>
          <a:bodyPr/>
          <a:lstStyle/>
          <a:p>
            <a:fld id="{D44786E5-36B4-4750-9BD9-353AA4FBC168}" type="slidenum">
              <a:rPr lang="en-US" smtClean="0">
                <a:solidFill>
                  <a:prstClr val="black">
                    <a:tint val="75000"/>
                  </a:prstClr>
                </a:solidFill>
              </a:rPr>
              <a:pPr/>
              <a:t>15</a:t>
            </a:fld>
            <a:endParaRPr lang="en-US">
              <a:solidFill>
                <a:prstClr val="black">
                  <a:tint val="75000"/>
                </a:prstClr>
              </a:solidFill>
            </a:endParaRPr>
          </a:p>
        </p:txBody>
      </p:sp>
      <p:sp>
        <p:nvSpPr>
          <p:cNvPr id="8" name="Title 8"/>
          <p:cNvSpPr txBox="1">
            <a:spLocks/>
          </p:cNvSpPr>
          <p:nvPr/>
        </p:nvSpPr>
        <p:spPr>
          <a:xfrm>
            <a:off x="467544" y="512758"/>
            <a:ext cx="8363272" cy="1332066"/>
          </a:xfrm>
          <a:prstGeom prst="rect">
            <a:avLst/>
          </a:prstGeom>
        </p:spPr>
        <p:txBody>
          <a:bodyPr/>
          <a:lstStyle>
            <a:lvl1pPr algn="l" defTabSz="914400" rtl="0" eaLnBrk="1" latinLnBrk="0" hangingPunct="1">
              <a:spcBef>
                <a:spcPct val="0"/>
              </a:spcBef>
              <a:buNone/>
              <a:defRPr sz="3600" kern="1200" cap="all" spc="-60" baseline="0">
                <a:solidFill>
                  <a:srgbClr val="82CDCD"/>
                </a:solidFill>
                <a:latin typeface="+mj-lt"/>
                <a:ea typeface="+mj-ea"/>
                <a:cs typeface="+mj-cs"/>
              </a:defRPr>
            </a:lvl1pPr>
          </a:lstStyle>
          <a:p>
            <a:r>
              <a:rPr lang="en-GB" dirty="0" smtClean="0"/>
              <a:t>Section 5: State Ownership of “funded” works</a:t>
            </a:r>
            <a:endParaRPr lang="en-US" dirty="0"/>
          </a:p>
        </p:txBody>
      </p:sp>
    </p:spTree>
    <p:extLst>
      <p:ext uri="{BB962C8B-B14F-4D97-AF65-F5344CB8AC3E}">
        <p14:creationId xmlns:p14="http://schemas.microsoft.com/office/powerpoint/2010/main" val="1579773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043608" y="5445224"/>
            <a:ext cx="1800200" cy="830997"/>
          </a:xfrm>
          <a:prstGeom prst="rect">
            <a:avLst/>
          </a:prstGeom>
          <a:solidFill>
            <a:srgbClr val="82CDCD"/>
          </a:solidFill>
        </p:spPr>
        <p:txBody>
          <a:bodyPr wrap="square">
            <a:spAutoFit/>
          </a:bodyPr>
          <a:lstStyle>
            <a:defPPr>
              <a:defRPr lang="fr-FR"/>
            </a:defPPr>
            <a:lvl1pPr>
              <a:defRPr sz="2400">
                <a:solidFill>
                  <a:schemeClr val="bg1"/>
                </a:solidFill>
                <a:cs typeface="Helvetica"/>
              </a:defRPr>
            </a:lvl1pPr>
          </a:lstStyle>
          <a:p>
            <a:r>
              <a:rPr lang="en-US" dirty="0" smtClean="0"/>
              <a:t>Other </a:t>
            </a:r>
            <a:r>
              <a:rPr lang="en-US" dirty="0"/>
              <a:t>investment</a:t>
            </a:r>
          </a:p>
        </p:txBody>
      </p:sp>
      <p:pic>
        <p:nvPicPr>
          <p:cNvPr id="13" name="Picture 12" descr="downloa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2080" y="4005064"/>
            <a:ext cx="1585121" cy="1032115"/>
          </a:xfrm>
          <a:prstGeom prst="rect">
            <a:avLst/>
          </a:prstGeom>
        </p:spPr>
      </p:pic>
      <p:pic>
        <p:nvPicPr>
          <p:cNvPr id="4" name="Picture 3" descr="dti logo.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59832" y="2276872"/>
            <a:ext cx="2814451" cy="1248139"/>
          </a:xfrm>
          <a:prstGeom prst="rect">
            <a:avLst/>
          </a:prstGeom>
        </p:spPr>
      </p:pic>
      <p:pic>
        <p:nvPicPr>
          <p:cNvPr id="3" name="Picture 2" descr="nfvf_logo.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9552" y="1844824"/>
            <a:ext cx="2160240" cy="2103608"/>
          </a:xfrm>
          <a:prstGeom prst="rect">
            <a:avLst/>
          </a:prstGeom>
        </p:spPr>
      </p:pic>
      <p:pic>
        <p:nvPicPr>
          <p:cNvPr id="7" name="Picture 6" descr="SABC Logo.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56176" y="2204864"/>
            <a:ext cx="2308793" cy="983024"/>
          </a:xfrm>
          <a:prstGeom prst="rect">
            <a:avLst/>
          </a:prstGeom>
        </p:spPr>
      </p:pic>
      <p:pic>
        <p:nvPicPr>
          <p:cNvPr id="8" name="Picture 7" descr="GFC Colour logo.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03848" y="3933056"/>
            <a:ext cx="1975648" cy="1224136"/>
          </a:xfrm>
          <a:prstGeom prst="rect">
            <a:avLst/>
          </a:prstGeom>
        </p:spPr>
      </p:pic>
      <p:pic>
        <p:nvPicPr>
          <p:cNvPr id="11" name="Picture 10" descr="61754849fa9f179ef5c55038bc1cb58a.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59632" y="4149080"/>
            <a:ext cx="1008112" cy="1056118"/>
          </a:xfrm>
          <a:prstGeom prst="rect">
            <a:avLst/>
          </a:prstGeom>
        </p:spPr>
      </p:pic>
      <p:cxnSp>
        <p:nvCxnSpPr>
          <p:cNvPr id="14" name="Straight Connector 13"/>
          <p:cNvCxnSpPr/>
          <p:nvPr/>
        </p:nvCxnSpPr>
        <p:spPr>
          <a:xfrm>
            <a:off x="1475656" y="1988840"/>
            <a:ext cx="6840760" cy="410445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12"/>
          </p:nvPr>
        </p:nvSpPr>
        <p:spPr/>
        <p:txBody>
          <a:bodyPr/>
          <a:lstStyle/>
          <a:p>
            <a:fld id="{D44786E5-36B4-4750-9BD9-353AA4FBC168}" type="slidenum">
              <a:rPr lang="en-US" smtClean="0">
                <a:solidFill>
                  <a:prstClr val="black">
                    <a:tint val="75000"/>
                  </a:prstClr>
                </a:solidFill>
              </a:rPr>
              <a:pPr/>
              <a:t>16</a:t>
            </a:fld>
            <a:endParaRPr lang="en-US">
              <a:solidFill>
                <a:prstClr val="black">
                  <a:tint val="75000"/>
                </a:prstClr>
              </a:solidFill>
            </a:endParaRPr>
          </a:p>
        </p:txBody>
      </p:sp>
      <p:cxnSp>
        <p:nvCxnSpPr>
          <p:cNvPr id="16" name="Straight Connector 15"/>
          <p:cNvCxnSpPr/>
          <p:nvPr/>
        </p:nvCxnSpPr>
        <p:spPr>
          <a:xfrm flipV="1">
            <a:off x="1331640" y="2276873"/>
            <a:ext cx="6984776" cy="4104455"/>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6732240" y="3501008"/>
            <a:ext cx="2016224" cy="1200328"/>
          </a:xfrm>
          <a:prstGeom prst="rect">
            <a:avLst/>
          </a:prstGeom>
          <a:solidFill>
            <a:srgbClr val="82CDCD"/>
          </a:solidFill>
        </p:spPr>
        <p:txBody>
          <a:bodyPr wrap="square">
            <a:spAutoFit/>
          </a:bodyPr>
          <a:lstStyle/>
          <a:p>
            <a:r>
              <a:rPr lang="en-US" sz="2400" dirty="0">
                <a:solidFill>
                  <a:schemeClr val="bg1"/>
                </a:solidFill>
                <a:cs typeface="Helvetica"/>
              </a:rPr>
              <a:t>Rights ownership for SA Industry</a:t>
            </a:r>
          </a:p>
        </p:txBody>
      </p:sp>
      <p:sp>
        <p:nvSpPr>
          <p:cNvPr id="25" name="Rectangle 24"/>
          <p:cNvSpPr/>
          <p:nvPr/>
        </p:nvSpPr>
        <p:spPr>
          <a:xfrm>
            <a:off x="3851920" y="5229200"/>
            <a:ext cx="2016224" cy="1200328"/>
          </a:xfrm>
          <a:prstGeom prst="rect">
            <a:avLst/>
          </a:prstGeom>
          <a:solidFill>
            <a:srgbClr val="82CDCD"/>
          </a:solidFill>
        </p:spPr>
        <p:txBody>
          <a:bodyPr wrap="square">
            <a:spAutoFit/>
          </a:bodyPr>
          <a:lstStyle/>
          <a:p>
            <a:r>
              <a:rPr lang="en-US" sz="2400" dirty="0">
                <a:solidFill>
                  <a:schemeClr val="bg1"/>
                </a:solidFill>
                <a:cs typeface="Helvetica"/>
              </a:rPr>
              <a:t>Sustainable </a:t>
            </a:r>
            <a:r>
              <a:rPr lang="en-US" sz="2400" dirty="0" smtClean="0">
                <a:solidFill>
                  <a:schemeClr val="bg1"/>
                </a:solidFill>
                <a:cs typeface="Helvetica"/>
              </a:rPr>
              <a:t>Independent</a:t>
            </a:r>
            <a:endParaRPr lang="en-US" sz="2400" dirty="0">
              <a:solidFill>
                <a:schemeClr val="bg1"/>
              </a:solidFill>
              <a:cs typeface="Helvetica"/>
            </a:endParaRPr>
          </a:p>
          <a:p>
            <a:r>
              <a:rPr lang="en-US" sz="2400" dirty="0">
                <a:solidFill>
                  <a:schemeClr val="bg1"/>
                </a:solidFill>
                <a:cs typeface="Helvetica"/>
              </a:rPr>
              <a:t>   </a:t>
            </a:r>
            <a:r>
              <a:rPr lang="en-US" sz="2400" dirty="0" smtClean="0">
                <a:solidFill>
                  <a:schemeClr val="bg1"/>
                </a:solidFill>
                <a:cs typeface="Helvetica"/>
              </a:rPr>
              <a:t>Industry</a:t>
            </a:r>
            <a:endParaRPr lang="en-US" sz="2400" dirty="0">
              <a:solidFill>
                <a:schemeClr val="bg1"/>
              </a:solidFill>
              <a:cs typeface="Helvetica"/>
            </a:endParaRPr>
          </a:p>
        </p:txBody>
      </p:sp>
      <p:sp>
        <p:nvSpPr>
          <p:cNvPr id="26" name="Title 8"/>
          <p:cNvSpPr txBox="1">
            <a:spLocks/>
          </p:cNvSpPr>
          <p:nvPr/>
        </p:nvSpPr>
        <p:spPr>
          <a:xfrm>
            <a:off x="467544" y="512758"/>
            <a:ext cx="8363272" cy="1332066"/>
          </a:xfrm>
          <a:prstGeom prst="rect">
            <a:avLst/>
          </a:prstGeom>
        </p:spPr>
        <p:txBody>
          <a:bodyPr/>
          <a:lstStyle>
            <a:lvl1pPr algn="l" defTabSz="914400" rtl="0" eaLnBrk="1" latinLnBrk="0" hangingPunct="1">
              <a:spcBef>
                <a:spcPct val="0"/>
              </a:spcBef>
              <a:buNone/>
              <a:defRPr sz="3600" kern="1200" cap="all" spc="-60" baseline="0">
                <a:solidFill>
                  <a:srgbClr val="82CDCD"/>
                </a:solidFill>
                <a:latin typeface="+mj-lt"/>
                <a:ea typeface="+mj-ea"/>
                <a:cs typeface="+mj-cs"/>
              </a:defRPr>
            </a:lvl1pPr>
          </a:lstStyle>
          <a:p>
            <a:r>
              <a:rPr lang="en-GB" dirty="0" smtClean="0"/>
              <a:t>Section 5: State Ownership of “funded” works</a:t>
            </a:r>
            <a:endParaRPr lang="en-US" dirty="0"/>
          </a:p>
        </p:txBody>
      </p:sp>
    </p:spTree>
    <p:extLst>
      <p:ext uri="{BB962C8B-B14F-4D97-AF65-F5344CB8AC3E}">
        <p14:creationId xmlns:p14="http://schemas.microsoft.com/office/powerpoint/2010/main" val="2354693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175096" y="6106007"/>
            <a:ext cx="184666" cy="369332"/>
          </a:xfrm>
          <a:prstGeom prst="rect">
            <a:avLst/>
          </a:prstGeom>
          <a:noFill/>
        </p:spPr>
        <p:txBody>
          <a:bodyPr wrap="none" rtlCol="0">
            <a:spAutoFit/>
          </a:bodyPr>
          <a:lstStyle/>
          <a:p>
            <a:endParaRPr lang="en-US" dirty="0"/>
          </a:p>
        </p:txBody>
      </p:sp>
      <p:sp>
        <p:nvSpPr>
          <p:cNvPr id="6" name="TextBox 5"/>
          <p:cNvSpPr txBox="1"/>
          <p:nvPr/>
        </p:nvSpPr>
        <p:spPr>
          <a:xfrm>
            <a:off x="3756235" y="5961912"/>
            <a:ext cx="184666" cy="369332"/>
          </a:xfrm>
          <a:prstGeom prst="rect">
            <a:avLst/>
          </a:prstGeom>
          <a:noFill/>
        </p:spPr>
        <p:txBody>
          <a:bodyPr wrap="none" rtlCol="0">
            <a:spAutoFit/>
          </a:bodyPr>
          <a:lstStyle/>
          <a:p>
            <a:endParaRPr lang="en-US" dirty="0"/>
          </a:p>
        </p:txBody>
      </p:sp>
      <p:sp>
        <p:nvSpPr>
          <p:cNvPr id="4" name="Content Placeholder 3"/>
          <p:cNvSpPr>
            <a:spLocks noGrp="1"/>
          </p:cNvSpPr>
          <p:nvPr>
            <p:ph idx="1"/>
          </p:nvPr>
        </p:nvSpPr>
        <p:spPr>
          <a:xfrm>
            <a:off x="457200" y="1752600"/>
            <a:ext cx="7787208" cy="4772744"/>
          </a:xfrm>
        </p:spPr>
        <p:txBody>
          <a:bodyPr>
            <a:noAutofit/>
          </a:bodyPr>
          <a:lstStyle/>
          <a:p>
            <a:r>
              <a:rPr lang="en-GB" sz="2800" b="0" i="1" dirty="0" smtClean="0"/>
              <a:t>(</a:t>
            </a:r>
            <a:r>
              <a:rPr lang="en-GB" sz="2800" b="0" i="1" dirty="0"/>
              <a:t>2)(a) Copyright shall be </a:t>
            </a:r>
            <a:r>
              <a:rPr lang="en-GB" sz="2800" i="1" dirty="0"/>
              <a:t>conferred</a:t>
            </a:r>
            <a:r>
              <a:rPr lang="en-GB" sz="2800" b="0" i="1" dirty="0"/>
              <a:t> by this section on </a:t>
            </a:r>
            <a:r>
              <a:rPr lang="en-GB" sz="2800" i="1" dirty="0"/>
              <a:t>every work </a:t>
            </a:r>
            <a:r>
              <a:rPr lang="en-GB" sz="2800" b="0" i="1" dirty="0"/>
              <a:t>which is eligible for copyright and which is made by, </a:t>
            </a:r>
            <a:r>
              <a:rPr lang="en-GB" sz="2800" i="1" dirty="0"/>
              <a:t>funded by </a:t>
            </a:r>
            <a:r>
              <a:rPr lang="en-GB" sz="2800" i="1" dirty="0" smtClean="0"/>
              <a:t>or </a:t>
            </a:r>
            <a:r>
              <a:rPr lang="en-GB" sz="2800" i="1" dirty="0">
                <a:solidFill>
                  <a:srgbClr val="82CDCD"/>
                </a:solidFill>
              </a:rPr>
              <a:t>AND</a:t>
            </a:r>
            <a:r>
              <a:rPr lang="en-GB" sz="2800" i="1" dirty="0" smtClean="0"/>
              <a:t> </a:t>
            </a:r>
            <a:r>
              <a:rPr lang="en-GB" sz="2800" i="1" dirty="0"/>
              <a:t>under the </a:t>
            </a:r>
            <a:r>
              <a:rPr lang="en-GB" sz="2800" i="1" dirty="0" smtClean="0">
                <a:solidFill>
                  <a:srgbClr val="82CDCD"/>
                </a:solidFill>
              </a:rPr>
              <a:t>MAJORITY</a:t>
            </a:r>
            <a:r>
              <a:rPr lang="en-GB" sz="2800" i="1" dirty="0" smtClean="0"/>
              <a:t> direction or control </a:t>
            </a:r>
            <a:r>
              <a:rPr lang="en-GB" sz="2800" b="0" i="1" dirty="0"/>
              <a:t>of the state or [such] an international [organizations as may be prescribed] or local organisations.</a:t>
            </a:r>
            <a:endParaRPr lang="en-ZA" sz="2800" b="0" i="1" dirty="0"/>
          </a:p>
          <a:p>
            <a:r>
              <a:rPr lang="en-GB" sz="2800" b="0" i="1" dirty="0"/>
              <a:t>(b) Copyright </a:t>
            </a:r>
            <a:r>
              <a:rPr lang="en-GB" sz="2800" i="1" dirty="0"/>
              <a:t>conferred</a:t>
            </a:r>
            <a:r>
              <a:rPr lang="en-GB" sz="2800" b="0" i="1" dirty="0"/>
              <a:t> in terms of paragraph (a) shall be </a:t>
            </a:r>
            <a:r>
              <a:rPr lang="en-GB" sz="2800" i="1" dirty="0"/>
              <a:t>owned </a:t>
            </a:r>
            <a:r>
              <a:rPr lang="en-GB" sz="2800" b="0" i="1" dirty="0"/>
              <a:t>by </a:t>
            </a:r>
            <a:r>
              <a:rPr lang="en-GB" sz="2800" i="1" dirty="0"/>
              <a:t>the state or organisation </a:t>
            </a:r>
            <a:r>
              <a:rPr lang="en-GB" sz="2800" b="0" i="1" dirty="0"/>
              <a:t>in question</a:t>
            </a:r>
            <a:r>
              <a:rPr lang="en-GB" sz="2800" b="0" i="1" dirty="0" smtClean="0"/>
              <a:t>.</a:t>
            </a:r>
            <a:endParaRPr lang="en-ZA" sz="2800" b="0" i="1" dirty="0"/>
          </a:p>
        </p:txBody>
      </p:sp>
      <p:sp>
        <p:nvSpPr>
          <p:cNvPr id="7" name="Slide Number Placeholder 6"/>
          <p:cNvSpPr>
            <a:spLocks noGrp="1"/>
          </p:cNvSpPr>
          <p:nvPr>
            <p:ph type="sldNum" sz="quarter" idx="12"/>
          </p:nvPr>
        </p:nvSpPr>
        <p:spPr/>
        <p:txBody>
          <a:bodyPr/>
          <a:lstStyle/>
          <a:p>
            <a:fld id="{D44786E5-36B4-4750-9BD9-353AA4FBC168}" type="slidenum">
              <a:rPr lang="en-US" smtClean="0">
                <a:solidFill>
                  <a:prstClr val="black">
                    <a:tint val="75000"/>
                  </a:prstClr>
                </a:solidFill>
              </a:rPr>
              <a:pPr/>
              <a:t>17</a:t>
            </a:fld>
            <a:endParaRPr lang="en-US">
              <a:solidFill>
                <a:prstClr val="black">
                  <a:tint val="75000"/>
                </a:prstClr>
              </a:solidFill>
            </a:endParaRPr>
          </a:p>
        </p:txBody>
      </p:sp>
      <p:sp>
        <p:nvSpPr>
          <p:cNvPr id="8" name="Title 8"/>
          <p:cNvSpPr txBox="1">
            <a:spLocks/>
          </p:cNvSpPr>
          <p:nvPr/>
        </p:nvSpPr>
        <p:spPr>
          <a:xfrm>
            <a:off x="467544" y="512758"/>
            <a:ext cx="8363272" cy="1332066"/>
          </a:xfrm>
          <a:prstGeom prst="rect">
            <a:avLst/>
          </a:prstGeom>
        </p:spPr>
        <p:txBody>
          <a:bodyPr/>
          <a:lstStyle>
            <a:lvl1pPr algn="l" defTabSz="914400" rtl="0" eaLnBrk="1" latinLnBrk="0" hangingPunct="1">
              <a:spcBef>
                <a:spcPct val="0"/>
              </a:spcBef>
              <a:buNone/>
              <a:defRPr sz="3600" kern="1200" cap="all" spc="-60" baseline="0">
                <a:solidFill>
                  <a:srgbClr val="82CDCD"/>
                </a:solidFill>
                <a:latin typeface="+mj-lt"/>
                <a:ea typeface="+mj-ea"/>
                <a:cs typeface="+mj-cs"/>
              </a:defRPr>
            </a:lvl1pPr>
          </a:lstStyle>
          <a:p>
            <a:r>
              <a:rPr lang="en-GB" dirty="0" smtClean="0"/>
              <a:t>Section 5: State Ownership of “funded” works</a:t>
            </a:r>
            <a:endParaRPr lang="en-US" dirty="0"/>
          </a:p>
        </p:txBody>
      </p:sp>
      <p:cxnSp>
        <p:nvCxnSpPr>
          <p:cNvPr id="3" name="Straight Connector 2"/>
          <p:cNvCxnSpPr/>
          <p:nvPr/>
        </p:nvCxnSpPr>
        <p:spPr>
          <a:xfrm>
            <a:off x="7452320" y="2924944"/>
            <a:ext cx="36004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7551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
          <p:cNvSpPr txBox="1">
            <a:spLocks/>
          </p:cNvSpPr>
          <p:nvPr/>
        </p:nvSpPr>
        <p:spPr>
          <a:xfrm>
            <a:off x="899592" y="1484784"/>
            <a:ext cx="7668344" cy="4224469"/>
          </a:xfrm>
          <a:prstGeom prst="rect">
            <a:avLst/>
          </a:prstGeom>
        </p:spPr>
        <p:txBody>
          <a:bodyPr vert="horz" lIns="91440" tIns="45720" rIns="91440" bIns="45720" rtlCol="0">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Helvetica"/>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Helvetica"/>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Helvetica"/>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6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Helvetica"/>
            </a:endParaRPr>
          </a:p>
        </p:txBody>
      </p:sp>
      <p:sp>
        <p:nvSpPr>
          <p:cNvPr id="5" name="TextBox 4"/>
          <p:cNvSpPr txBox="1"/>
          <p:nvPr/>
        </p:nvSpPr>
        <p:spPr>
          <a:xfrm>
            <a:off x="4175096" y="6106007"/>
            <a:ext cx="184666" cy="369332"/>
          </a:xfrm>
          <a:prstGeom prst="rect">
            <a:avLst/>
          </a:prstGeom>
          <a:noFill/>
        </p:spPr>
        <p:txBody>
          <a:bodyPr wrap="none" rtlCol="0">
            <a:spAutoFit/>
          </a:bodyPr>
          <a:lstStyle/>
          <a:p>
            <a:endParaRPr lang="en-US" dirty="0"/>
          </a:p>
        </p:txBody>
      </p:sp>
      <p:sp>
        <p:nvSpPr>
          <p:cNvPr id="6" name="TextBox 5"/>
          <p:cNvSpPr txBox="1"/>
          <p:nvPr/>
        </p:nvSpPr>
        <p:spPr>
          <a:xfrm>
            <a:off x="3756235" y="5961912"/>
            <a:ext cx="184666" cy="369332"/>
          </a:xfrm>
          <a:prstGeom prst="rect">
            <a:avLst/>
          </a:prstGeom>
          <a:noFill/>
        </p:spPr>
        <p:txBody>
          <a:bodyPr wrap="none" rtlCol="0">
            <a:spAutoFit/>
          </a:bodyPr>
          <a:lstStyle/>
          <a:p>
            <a:endParaRPr lang="en-US" dirty="0"/>
          </a:p>
        </p:txBody>
      </p:sp>
      <p:sp>
        <p:nvSpPr>
          <p:cNvPr id="15" name="Content Placeholder 1"/>
          <p:cNvSpPr txBox="1">
            <a:spLocks/>
          </p:cNvSpPr>
          <p:nvPr/>
        </p:nvSpPr>
        <p:spPr>
          <a:xfrm>
            <a:off x="683568" y="1988840"/>
            <a:ext cx="7812360" cy="4224469"/>
          </a:xfrm>
          <a:prstGeom prst="rect">
            <a:avLst/>
          </a:prstGeom>
        </p:spPr>
        <p:txBody>
          <a:bodyPr vert="horz" lIns="91440" tIns="45720" rIns="91440" bIns="45720" rtlCol="0">
            <a:normAutofit lnSpcReduction="1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Helvetica"/>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Helvetica"/>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Helvetica"/>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4000" dirty="0" smtClean="0">
                <a:latin typeface="+mn-lt"/>
                <a:cs typeface="Helvetica"/>
              </a:rPr>
              <a:t>Since 2008</a:t>
            </a:r>
          </a:p>
          <a:p>
            <a:r>
              <a:rPr lang="en-US" sz="4000" dirty="0" smtClean="0">
                <a:latin typeface="+mn-lt"/>
                <a:cs typeface="Helvetica"/>
              </a:rPr>
              <a:t>Review of current laws </a:t>
            </a:r>
          </a:p>
          <a:p>
            <a:r>
              <a:rPr lang="en-US" sz="4000" dirty="0" smtClean="0">
                <a:latin typeface="+mn-lt"/>
                <a:cs typeface="Helvetica"/>
              </a:rPr>
              <a:t>Documentary focus research</a:t>
            </a:r>
          </a:p>
          <a:p>
            <a:r>
              <a:rPr lang="en-US" sz="4000" dirty="0" smtClean="0">
                <a:latin typeface="+mn-lt"/>
                <a:cs typeface="Helvetica"/>
              </a:rPr>
              <a:t>7 Workshops</a:t>
            </a:r>
          </a:p>
          <a:p>
            <a:r>
              <a:rPr lang="en-US" sz="4000" dirty="0" smtClean="0">
                <a:latin typeface="+mn-lt"/>
                <a:cs typeface="Helvetica"/>
              </a:rPr>
              <a:t>Dr. </a:t>
            </a:r>
            <a:r>
              <a:rPr lang="en-US" sz="4000" dirty="0">
                <a:latin typeface="+mn-lt"/>
                <a:cs typeface="Helvetica"/>
              </a:rPr>
              <a:t>Sean Flynn &amp; Tobias </a:t>
            </a:r>
            <a:r>
              <a:rPr lang="en-US" sz="4000" dirty="0" err="1" smtClean="0">
                <a:latin typeface="+mn-lt"/>
                <a:cs typeface="Helvetica"/>
              </a:rPr>
              <a:t>Schonwetter</a:t>
            </a:r>
            <a:endParaRPr lang="en-US" sz="4000" dirty="0" smtClean="0">
              <a:latin typeface="+mn-lt"/>
              <a:cs typeface="Helvetica"/>
            </a:endParaRPr>
          </a:p>
          <a:p>
            <a:pPr marL="0" indent="0">
              <a:buNone/>
            </a:pPr>
            <a:endParaRPr lang="en-US" sz="4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cs typeface="Helvetica"/>
            </a:endParaRPr>
          </a:p>
        </p:txBody>
      </p:sp>
      <p:sp>
        <p:nvSpPr>
          <p:cNvPr id="4" name="Title 3"/>
          <p:cNvSpPr>
            <a:spLocks noGrp="1"/>
          </p:cNvSpPr>
          <p:nvPr>
            <p:ph type="title"/>
          </p:nvPr>
        </p:nvSpPr>
        <p:spPr/>
        <p:txBody>
          <a:bodyPr/>
          <a:lstStyle/>
          <a:p>
            <a:r>
              <a:rPr lang="en-US" dirty="0" smtClean="0"/>
              <a:t>Fair Use / dealing</a:t>
            </a:r>
            <a:endParaRPr lang="en-US" dirty="0"/>
          </a:p>
        </p:txBody>
      </p:sp>
      <p:sp>
        <p:nvSpPr>
          <p:cNvPr id="7" name="Slide Number Placeholder 1"/>
          <p:cNvSpPr>
            <a:spLocks noGrp="1"/>
          </p:cNvSpPr>
          <p:nvPr>
            <p:ph type="sldNum" sz="quarter" idx="12"/>
          </p:nvPr>
        </p:nvSpPr>
        <p:spPr>
          <a:xfrm rot="16200000">
            <a:off x="8227377" y="5885497"/>
            <a:ext cx="1315721" cy="365125"/>
          </a:xfrm>
        </p:spPr>
        <p:txBody>
          <a:bodyPr/>
          <a:lstStyle/>
          <a:p>
            <a:fld id="{D44786E5-36B4-4750-9BD9-353AA4FBC168}" type="slidenum">
              <a:rPr lang="en-US" smtClean="0">
                <a:solidFill>
                  <a:prstClr val="black">
                    <a:tint val="75000"/>
                  </a:prstClr>
                </a:solidFill>
              </a:rPr>
              <a:pPr/>
              <a:t>18</a:t>
            </a:fld>
            <a:endParaRPr lang="en-US" dirty="0">
              <a:solidFill>
                <a:prstClr val="black">
                  <a:tint val="75000"/>
                </a:prstClr>
              </a:solidFill>
            </a:endParaRPr>
          </a:p>
        </p:txBody>
      </p:sp>
    </p:spTree>
    <p:extLst>
      <p:ext uri="{BB962C8B-B14F-4D97-AF65-F5344CB8AC3E}">
        <p14:creationId xmlns:p14="http://schemas.microsoft.com/office/powerpoint/2010/main" val="167052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
          <p:cNvSpPr txBox="1">
            <a:spLocks/>
          </p:cNvSpPr>
          <p:nvPr/>
        </p:nvSpPr>
        <p:spPr>
          <a:xfrm>
            <a:off x="899592" y="1484784"/>
            <a:ext cx="7668344" cy="4224469"/>
          </a:xfrm>
          <a:prstGeom prst="rect">
            <a:avLst/>
          </a:prstGeom>
        </p:spPr>
        <p:txBody>
          <a:bodyPr vert="horz" lIns="91440" tIns="45720" rIns="91440" bIns="45720" rtlCol="0">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Helvetica"/>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Helvetica"/>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Helvetica"/>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6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Helvetica"/>
            </a:endParaRPr>
          </a:p>
        </p:txBody>
      </p:sp>
      <p:sp>
        <p:nvSpPr>
          <p:cNvPr id="5" name="TextBox 4"/>
          <p:cNvSpPr txBox="1"/>
          <p:nvPr/>
        </p:nvSpPr>
        <p:spPr>
          <a:xfrm>
            <a:off x="4175096" y="6106007"/>
            <a:ext cx="184666" cy="369332"/>
          </a:xfrm>
          <a:prstGeom prst="rect">
            <a:avLst/>
          </a:prstGeom>
          <a:noFill/>
        </p:spPr>
        <p:txBody>
          <a:bodyPr wrap="none" rtlCol="0">
            <a:spAutoFit/>
          </a:bodyPr>
          <a:lstStyle/>
          <a:p>
            <a:endParaRPr lang="en-US" dirty="0"/>
          </a:p>
        </p:txBody>
      </p:sp>
      <p:sp>
        <p:nvSpPr>
          <p:cNvPr id="6" name="TextBox 5"/>
          <p:cNvSpPr txBox="1"/>
          <p:nvPr/>
        </p:nvSpPr>
        <p:spPr>
          <a:xfrm>
            <a:off x="3756235" y="5961912"/>
            <a:ext cx="184666" cy="369332"/>
          </a:xfrm>
          <a:prstGeom prst="rect">
            <a:avLst/>
          </a:prstGeom>
          <a:noFill/>
        </p:spPr>
        <p:txBody>
          <a:bodyPr wrap="none" rtlCol="0">
            <a:spAutoFit/>
          </a:bodyPr>
          <a:lstStyle/>
          <a:p>
            <a:endParaRPr lang="en-US" dirty="0"/>
          </a:p>
        </p:txBody>
      </p:sp>
      <p:sp>
        <p:nvSpPr>
          <p:cNvPr id="15" name="Content Placeholder 1"/>
          <p:cNvSpPr txBox="1">
            <a:spLocks/>
          </p:cNvSpPr>
          <p:nvPr/>
        </p:nvSpPr>
        <p:spPr>
          <a:xfrm>
            <a:off x="467544" y="1772816"/>
            <a:ext cx="7812360" cy="4320480"/>
          </a:xfrm>
          <a:prstGeom prst="rect">
            <a:avLst/>
          </a:prstGeom>
        </p:spPr>
        <p:txBody>
          <a:bodyPr vert="horz" lIns="91440" tIns="45720" rIns="91440" bIns="45720" rtlCol="0">
            <a:normAutofit fontScale="85000" lnSpcReduction="1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Helvetica"/>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Helvetica"/>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Helvetica"/>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4000" b="1" dirty="0" smtClean="0">
                <a:latin typeface="+mn-lt"/>
                <a:cs typeface="Helvetica"/>
              </a:rPr>
              <a:t>Research</a:t>
            </a:r>
            <a:r>
              <a:rPr lang="en-US" sz="4000" dirty="0" smtClean="0">
                <a:latin typeface="+mn-lt"/>
                <a:cs typeface="Helvetica"/>
              </a:rPr>
              <a:t> on </a:t>
            </a:r>
            <a:r>
              <a:rPr lang="en-US" sz="4000" b="1" dirty="0" smtClean="0">
                <a:latin typeface="+mn-lt"/>
                <a:cs typeface="Helvetica"/>
              </a:rPr>
              <a:t>Documentary Industry</a:t>
            </a:r>
          </a:p>
          <a:p>
            <a:r>
              <a:rPr lang="en-US" sz="4000" dirty="0">
                <a:latin typeface="+mn-lt"/>
              </a:rPr>
              <a:t>80% </a:t>
            </a:r>
            <a:r>
              <a:rPr lang="en-ZA" sz="4000" dirty="0">
                <a:latin typeface="+mn-lt"/>
              </a:rPr>
              <a:t>avoided using - in order to avoid the licensing process</a:t>
            </a:r>
            <a:r>
              <a:rPr lang="en-ZA" sz="4000" dirty="0" smtClean="0">
                <a:latin typeface="+mn-lt"/>
              </a:rPr>
              <a:t>.</a:t>
            </a:r>
            <a:endParaRPr lang="en-ZA" sz="4000" dirty="0">
              <a:latin typeface="+mn-lt"/>
            </a:endParaRPr>
          </a:p>
          <a:p>
            <a:r>
              <a:rPr lang="en-ZA" sz="4000" dirty="0" smtClean="0">
                <a:latin typeface="+mn-lt"/>
              </a:rPr>
              <a:t>69% </a:t>
            </a:r>
            <a:r>
              <a:rPr lang="en-ZA" sz="4000" dirty="0">
                <a:latin typeface="+mn-lt"/>
              </a:rPr>
              <a:t>forced to limit distribution of films because of the limited scope of licenses for material used in the film.</a:t>
            </a:r>
          </a:p>
          <a:p>
            <a:r>
              <a:rPr lang="en-ZA" sz="4000" dirty="0">
                <a:latin typeface="+mn-lt"/>
              </a:rPr>
              <a:t>74 </a:t>
            </a:r>
            <a:r>
              <a:rPr lang="en-ZA" sz="4000" dirty="0" smtClean="0">
                <a:latin typeface="+mn-lt"/>
              </a:rPr>
              <a:t>sign </a:t>
            </a:r>
            <a:r>
              <a:rPr lang="en-ZA" sz="4000" dirty="0">
                <a:latin typeface="+mn-lt"/>
              </a:rPr>
              <a:t>licenses that only </a:t>
            </a:r>
            <a:r>
              <a:rPr lang="en-ZA" sz="4000" dirty="0" smtClean="0">
                <a:latin typeface="+mn-lt"/>
              </a:rPr>
              <a:t>permit limited </a:t>
            </a:r>
            <a:r>
              <a:rPr lang="en-ZA" sz="4000" dirty="0">
                <a:latin typeface="+mn-lt"/>
              </a:rPr>
              <a:t>circulation of </a:t>
            </a:r>
            <a:r>
              <a:rPr lang="en-ZA" sz="4000" dirty="0" smtClean="0">
                <a:latin typeface="+mn-lt"/>
              </a:rPr>
              <a:t>material.</a:t>
            </a:r>
            <a:endParaRPr lang="en-US" sz="4000" dirty="0" smtClean="0">
              <a:latin typeface="+mn-lt"/>
              <a:cs typeface="Helvetica"/>
            </a:endParaRPr>
          </a:p>
          <a:p>
            <a:pPr marL="0" indent="0">
              <a:buNone/>
            </a:pPr>
            <a:endParaRPr lang="en-US" sz="4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cs typeface="Helvetica"/>
            </a:endParaRPr>
          </a:p>
        </p:txBody>
      </p:sp>
      <p:sp>
        <p:nvSpPr>
          <p:cNvPr id="4" name="Title 3"/>
          <p:cNvSpPr>
            <a:spLocks noGrp="1"/>
          </p:cNvSpPr>
          <p:nvPr>
            <p:ph type="title"/>
          </p:nvPr>
        </p:nvSpPr>
        <p:spPr/>
        <p:txBody>
          <a:bodyPr/>
          <a:lstStyle/>
          <a:p>
            <a:r>
              <a:rPr lang="en-US" dirty="0" smtClean="0"/>
              <a:t>Fair Use / dealing</a:t>
            </a:r>
            <a:endParaRPr lang="en-US" dirty="0"/>
          </a:p>
        </p:txBody>
      </p:sp>
      <p:sp>
        <p:nvSpPr>
          <p:cNvPr id="7" name="Slide Number Placeholder 1"/>
          <p:cNvSpPr>
            <a:spLocks noGrp="1"/>
          </p:cNvSpPr>
          <p:nvPr>
            <p:ph type="sldNum" sz="quarter" idx="12"/>
          </p:nvPr>
        </p:nvSpPr>
        <p:spPr>
          <a:xfrm rot="16200000">
            <a:off x="8227377" y="5885497"/>
            <a:ext cx="1315721" cy="365125"/>
          </a:xfrm>
        </p:spPr>
        <p:txBody>
          <a:bodyPr/>
          <a:lstStyle/>
          <a:p>
            <a:fld id="{D44786E5-36B4-4750-9BD9-353AA4FBC168}" type="slidenum">
              <a:rPr lang="en-US" smtClean="0">
                <a:solidFill>
                  <a:prstClr val="black">
                    <a:tint val="75000"/>
                  </a:prstClr>
                </a:solidFill>
              </a:rPr>
              <a:pPr/>
              <a:t>19</a:t>
            </a:fld>
            <a:endParaRPr lang="en-US" dirty="0">
              <a:solidFill>
                <a:prstClr val="black">
                  <a:tint val="75000"/>
                </a:prstClr>
              </a:solidFill>
            </a:endParaRPr>
          </a:p>
        </p:txBody>
      </p:sp>
    </p:spTree>
    <p:extLst>
      <p:ext uri="{BB962C8B-B14F-4D97-AF65-F5344CB8AC3E}">
        <p14:creationId xmlns:p14="http://schemas.microsoft.com/office/powerpoint/2010/main" val="2313143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
          <p:cNvSpPr txBox="1">
            <a:spLocks/>
          </p:cNvSpPr>
          <p:nvPr/>
        </p:nvSpPr>
        <p:spPr>
          <a:xfrm>
            <a:off x="899592" y="1484784"/>
            <a:ext cx="7668344" cy="4224469"/>
          </a:xfrm>
          <a:prstGeom prst="rect">
            <a:avLst/>
          </a:prstGeom>
        </p:spPr>
        <p:txBody>
          <a:bodyPr vert="horz" lIns="91440" tIns="45720" rIns="91440" bIns="45720" rtlCol="0">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Helvetica"/>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Helvetica"/>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Helvetica"/>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6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Helvetica"/>
            </a:endParaRPr>
          </a:p>
        </p:txBody>
      </p:sp>
      <p:sp>
        <p:nvSpPr>
          <p:cNvPr id="5" name="TextBox 4"/>
          <p:cNvSpPr txBox="1"/>
          <p:nvPr/>
        </p:nvSpPr>
        <p:spPr>
          <a:xfrm>
            <a:off x="4175096" y="6106007"/>
            <a:ext cx="184666" cy="369332"/>
          </a:xfrm>
          <a:prstGeom prst="rect">
            <a:avLst/>
          </a:prstGeom>
          <a:noFill/>
        </p:spPr>
        <p:txBody>
          <a:bodyPr wrap="none" rtlCol="0">
            <a:spAutoFit/>
          </a:bodyPr>
          <a:lstStyle/>
          <a:p>
            <a:endParaRPr lang="en-US" dirty="0"/>
          </a:p>
        </p:txBody>
      </p:sp>
      <p:sp>
        <p:nvSpPr>
          <p:cNvPr id="6" name="TextBox 5"/>
          <p:cNvSpPr txBox="1"/>
          <p:nvPr/>
        </p:nvSpPr>
        <p:spPr>
          <a:xfrm>
            <a:off x="3756235" y="5961912"/>
            <a:ext cx="184666" cy="369332"/>
          </a:xfrm>
          <a:prstGeom prst="rect">
            <a:avLst/>
          </a:prstGeom>
          <a:noFill/>
        </p:spPr>
        <p:txBody>
          <a:bodyPr wrap="none" rtlCol="0">
            <a:spAutoFit/>
          </a:bodyPr>
          <a:lstStyle/>
          <a:p>
            <a:endParaRPr lang="en-US" dirty="0"/>
          </a:p>
        </p:txBody>
      </p:sp>
      <p:sp>
        <p:nvSpPr>
          <p:cNvPr id="15" name="Content Placeholder 1"/>
          <p:cNvSpPr txBox="1">
            <a:spLocks/>
          </p:cNvSpPr>
          <p:nvPr/>
        </p:nvSpPr>
        <p:spPr>
          <a:xfrm>
            <a:off x="539552" y="1844824"/>
            <a:ext cx="7812360" cy="4224469"/>
          </a:xfrm>
          <a:prstGeom prst="rect">
            <a:avLst/>
          </a:prstGeom>
        </p:spPr>
        <p:txBody>
          <a:bodyPr vert="horz" lIns="91440" tIns="45720" rIns="91440" bIns="45720" rtlCol="0">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Helvetica"/>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Helvetica"/>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Helvetica"/>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4000" dirty="0" smtClean="0">
                <a:latin typeface="+mn-lt"/>
                <a:cs typeface="Helvetica"/>
              </a:rPr>
              <a:t>“User” Rights confusion </a:t>
            </a:r>
          </a:p>
          <a:p>
            <a:r>
              <a:rPr lang="en-US" sz="4000" dirty="0" smtClean="0">
                <a:latin typeface="+mn-lt"/>
                <a:cs typeface="Helvetica"/>
              </a:rPr>
              <a:t>Digital Age</a:t>
            </a:r>
          </a:p>
          <a:p>
            <a:r>
              <a:rPr lang="en-US" sz="4000" dirty="0" smtClean="0">
                <a:latin typeface="+mn-lt"/>
                <a:cs typeface="Helvetica"/>
              </a:rPr>
              <a:t>Users are themselves creators</a:t>
            </a:r>
          </a:p>
          <a:p>
            <a:r>
              <a:rPr lang="en-US" sz="4000" dirty="0" smtClean="0">
                <a:latin typeface="+mn-lt"/>
                <a:cs typeface="Helvetica"/>
              </a:rPr>
              <a:t>Industry de-</a:t>
            </a:r>
            <a:r>
              <a:rPr lang="en-US" sz="4000" dirty="0" err="1" smtClean="0">
                <a:latin typeface="+mn-lt"/>
                <a:cs typeface="Helvetica"/>
              </a:rPr>
              <a:t>professionalisation</a:t>
            </a:r>
            <a:endParaRPr lang="en-US" sz="4000" dirty="0" smtClean="0">
              <a:latin typeface="+mn-lt"/>
              <a:cs typeface="Helvetica"/>
            </a:endParaRPr>
          </a:p>
          <a:p>
            <a:endParaRPr lang="en-US" sz="4000" dirty="0" smtClean="0">
              <a:latin typeface="+mn-lt"/>
              <a:cs typeface="Helvetica"/>
            </a:endParaRPr>
          </a:p>
          <a:p>
            <a:endParaRPr lang="en-US" sz="4000" dirty="0" smtClean="0">
              <a:latin typeface="+mn-lt"/>
              <a:cs typeface="Helvetica"/>
            </a:endParaRPr>
          </a:p>
          <a:p>
            <a:pPr marL="0" indent="0">
              <a:buNone/>
            </a:pPr>
            <a:endParaRPr lang="en-US" sz="4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cs typeface="Helvetica"/>
            </a:endParaRPr>
          </a:p>
        </p:txBody>
      </p:sp>
      <p:sp>
        <p:nvSpPr>
          <p:cNvPr id="4" name="Title 3"/>
          <p:cNvSpPr>
            <a:spLocks noGrp="1"/>
          </p:cNvSpPr>
          <p:nvPr>
            <p:ph type="title"/>
          </p:nvPr>
        </p:nvSpPr>
        <p:spPr/>
        <p:txBody>
          <a:bodyPr/>
          <a:lstStyle/>
          <a:p>
            <a:r>
              <a:rPr lang="en-US" dirty="0" smtClean="0"/>
              <a:t>Fair Use / dealing</a:t>
            </a:r>
            <a:endParaRPr lang="en-US" dirty="0"/>
          </a:p>
        </p:txBody>
      </p:sp>
      <p:sp>
        <p:nvSpPr>
          <p:cNvPr id="7" name="Slide Number Placeholder 1"/>
          <p:cNvSpPr>
            <a:spLocks noGrp="1"/>
          </p:cNvSpPr>
          <p:nvPr>
            <p:ph type="sldNum" sz="quarter" idx="12"/>
          </p:nvPr>
        </p:nvSpPr>
        <p:spPr>
          <a:xfrm rot="16200000">
            <a:off x="8227377" y="5885497"/>
            <a:ext cx="1315721" cy="365125"/>
          </a:xfrm>
        </p:spPr>
        <p:txBody>
          <a:bodyPr/>
          <a:lstStyle/>
          <a:p>
            <a:fld id="{D44786E5-36B4-4750-9BD9-353AA4FBC168}" type="slidenum">
              <a:rPr lang="en-US" smtClean="0">
                <a:solidFill>
                  <a:prstClr val="black">
                    <a:tint val="75000"/>
                  </a:prstClr>
                </a:solidFill>
              </a:rPr>
              <a:pPr/>
              <a:t>20</a:t>
            </a:fld>
            <a:endParaRPr lang="en-US" dirty="0">
              <a:solidFill>
                <a:prstClr val="black">
                  <a:tint val="75000"/>
                </a:prstClr>
              </a:solidFill>
            </a:endParaRPr>
          </a:p>
        </p:txBody>
      </p:sp>
    </p:spTree>
    <p:extLst>
      <p:ext uri="{BB962C8B-B14F-4D97-AF65-F5344CB8AC3E}">
        <p14:creationId xmlns:p14="http://schemas.microsoft.com/office/powerpoint/2010/main" val="148007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
          <p:cNvSpPr txBox="1">
            <a:spLocks/>
          </p:cNvSpPr>
          <p:nvPr/>
        </p:nvSpPr>
        <p:spPr>
          <a:xfrm>
            <a:off x="899592" y="1484784"/>
            <a:ext cx="7668344" cy="4224469"/>
          </a:xfrm>
          <a:prstGeom prst="rect">
            <a:avLst/>
          </a:prstGeom>
        </p:spPr>
        <p:txBody>
          <a:bodyPr vert="horz" lIns="91440" tIns="45720" rIns="91440" bIns="45720" rtlCol="0">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Helvetica"/>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Helvetica"/>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Helvetica"/>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6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Helvetica"/>
            </a:endParaRPr>
          </a:p>
        </p:txBody>
      </p:sp>
      <p:sp>
        <p:nvSpPr>
          <p:cNvPr id="5" name="TextBox 4"/>
          <p:cNvSpPr txBox="1"/>
          <p:nvPr/>
        </p:nvSpPr>
        <p:spPr>
          <a:xfrm>
            <a:off x="4175096" y="6106007"/>
            <a:ext cx="184666" cy="369332"/>
          </a:xfrm>
          <a:prstGeom prst="rect">
            <a:avLst/>
          </a:prstGeom>
          <a:noFill/>
        </p:spPr>
        <p:txBody>
          <a:bodyPr wrap="none" rtlCol="0">
            <a:spAutoFit/>
          </a:bodyPr>
          <a:lstStyle/>
          <a:p>
            <a:endParaRPr lang="en-US" dirty="0"/>
          </a:p>
        </p:txBody>
      </p:sp>
      <p:sp>
        <p:nvSpPr>
          <p:cNvPr id="6" name="TextBox 5"/>
          <p:cNvSpPr txBox="1"/>
          <p:nvPr/>
        </p:nvSpPr>
        <p:spPr>
          <a:xfrm>
            <a:off x="3756235" y="5961912"/>
            <a:ext cx="184666" cy="369332"/>
          </a:xfrm>
          <a:prstGeom prst="rect">
            <a:avLst/>
          </a:prstGeom>
          <a:noFill/>
        </p:spPr>
        <p:txBody>
          <a:bodyPr wrap="none" rtlCol="0">
            <a:spAutoFit/>
          </a:bodyPr>
          <a:lstStyle/>
          <a:p>
            <a:endParaRPr lang="en-US" dirty="0"/>
          </a:p>
        </p:txBody>
      </p:sp>
      <p:sp>
        <p:nvSpPr>
          <p:cNvPr id="15" name="Content Placeholder 1"/>
          <p:cNvSpPr txBox="1">
            <a:spLocks/>
          </p:cNvSpPr>
          <p:nvPr/>
        </p:nvSpPr>
        <p:spPr>
          <a:xfrm>
            <a:off x="539552" y="1844824"/>
            <a:ext cx="7812360" cy="4224469"/>
          </a:xfrm>
          <a:prstGeom prst="rect">
            <a:avLst/>
          </a:prstGeom>
        </p:spPr>
        <p:txBody>
          <a:bodyPr vert="horz" lIns="91440" tIns="45720" rIns="91440" bIns="45720" rtlCol="0">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Helvetica"/>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Helvetica"/>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Helvetica"/>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ZA" sz="4000" dirty="0">
                <a:latin typeface="+mn-lt"/>
              </a:rPr>
              <a:t>Retaining the existing quotation </a:t>
            </a:r>
            <a:r>
              <a:rPr lang="en-ZA" sz="4000" dirty="0" smtClean="0">
                <a:latin typeface="+mn-lt"/>
              </a:rPr>
              <a:t>right</a:t>
            </a:r>
            <a:endParaRPr lang="en-ZA" sz="4000" dirty="0">
              <a:latin typeface="+mn-lt"/>
            </a:endParaRPr>
          </a:p>
          <a:p>
            <a:r>
              <a:rPr lang="en-ZA" sz="4000" dirty="0" smtClean="0">
                <a:latin typeface="+mn-lt"/>
              </a:rPr>
              <a:t>Expanding incidental </a:t>
            </a:r>
            <a:r>
              <a:rPr lang="en-ZA" sz="4000" dirty="0">
                <a:latin typeface="+mn-lt"/>
              </a:rPr>
              <a:t>use to include audio visual works </a:t>
            </a:r>
            <a:r>
              <a:rPr lang="en-ZA" sz="4000" dirty="0" smtClean="0">
                <a:latin typeface="+mn-lt"/>
              </a:rPr>
              <a:t> </a:t>
            </a:r>
          </a:p>
          <a:p>
            <a:r>
              <a:rPr lang="en-ZA" sz="4000" dirty="0">
                <a:latin typeface="+mn-lt"/>
              </a:rPr>
              <a:t>E</a:t>
            </a:r>
            <a:r>
              <a:rPr lang="en-ZA" sz="4000" dirty="0" smtClean="0">
                <a:latin typeface="+mn-lt"/>
              </a:rPr>
              <a:t>nacting </a:t>
            </a:r>
            <a:r>
              <a:rPr lang="en-ZA" sz="4000" dirty="0">
                <a:latin typeface="+mn-lt"/>
              </a:rPr>
              <a:t>fair </a:t>
            </a:r>
            <a:r>
              <a:rPr lang="en-ZA" sz="4000" dirty="0" smtClean="0">
                <a:latin typeface="+mn-lt"/>
              </a:rPr>
              <a:t>use</a:t>
            </a:r>
          </a:p>
          <a:p>
            <a:r>
              <a:rPr lang="en-ZA" sz="4000" dirty="0" smtClean="0">
                <a:latin typeface="+mn-lt"/>
                <a:cs typeface="Helvetica"/>
              </a:rPr>
              <a:t>Done responsibly</a:t>
            </a:r>
            <a:endParaRPr lang="en-US" sz="4000" dirty="0" smtClean="0">
              <a:latin typeface="+mn-lt"/>
              <a:cs typeface="Helvetica"/>
            </a:endParaRPr>
          </a:p>
          <a:p>
            <a:endParaRPr lang="en-US" sz="4000" dirty="0" smtClean="0">
              <a:latin typeface="+mn-lt"/>
              <a:cs typeface="Helvetica"/>
            </a:endParaRPr>
          </a:p>
          <a:p>
            <a:pPr marL="0" indent="0">
              <a:buNone/>
            </a:pPr>
            <a:endParaRPr lang="en-US" sz="4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cs typeface="Helvetica"/>
            </a:endParaRPr>
          </a:p>
        </p:txBody>
      </p:sp>
      <p:sp>
        <p:nvSpPr>
          <p:cNvPr id="4" name="Title 3"/>
          <p:cNvSpPr>
            <a:spLocks noGrp="1"/>
          </p:cNvSpPr>
          <p:nvPr>
            <p:ph type="title"/>
          </p:nvPr>
        </p:nvSpPr>
        <p:spPr/>
        <p:txBody>
          <a:bodyPr/>
          <a:lstStyle/>
          <a:p>
            <a:r>
              <a:rPr lang="en-US" dirty="0" smtClean="0"/>
              <a:t>Fair Use / dealing</a:t>
            </a:r>
            <a:endParaRPr lang="en-US" dirty="0"/>
          </a:p>
        </p:txBody>
      </p:sp>
      <p:sp>
        <p:nvSpPr>
          <p:cNvPr id="8" name="Slide Number Placeholder 1"/>
          <p:cNvSpPr>
            <a:spLocks noGrp="1"/>
          </p:cNvSpPr>
          <p:nvPr>
            <p:ph type="sldNum" sz="quarter" idx="12"/>
          </p:nvPr>
        </p:nvSpPr>
        <p:spPr>
          <a:xfrm rot="16200000">
            <a:off x="8227377" y="5885497"/>
            <a:ext cx="1315721" cy="365125"/>
          </a:xfrm>
        </p:spPr>
        <p:txBody>
          <a:bodyPr/>
          <a:lstStyle/>
          <a:p>
            <a:fld id="{D44786E5-36B4-4750-9BD9-353AA4FBC168}" type="slidenum">
              <a:rPr lang="en-US" smtClean="0">
                <a:solidFill>
                  <a:prstClr val="black">
                    <a:tint val="75000"/>
                  </a:prstClr>
                </a:solidFill>
              </a:rPr>
              <a:pPr/>
              <a:t>21</a:t>
            </a:fld>
            <a:endParaRPr lang="en-US" dirty="0">
              <a:solidFill>
                <a:prstClr val="black">
                  <a:tint val="75000"/>
                </a:prstClr>
              </a:solidFill>
            </a:endParaRPr>
          </a:p>
        </p:txBody>
      </p:sp>
    </p:spTree>
    <p:extLst>
      <p:ext uri="{BB962C8B-B14F-4D97-AF65-F5344CB8AC3E}">
        <p14:creationId xmlns:p14="http://schemas.microsoft.com/office/powerpoint/2010/main" val="1161929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Sections 12 &amp; 15</a:t>
            </a:r>
            <a:endParaRPr lang="en-US" dirty="0"/>
          </a:p>
        </p:txBody>
      </p:sp>
      <p:sp>
        <p:nvSpPr>
          <p:cNvPr id="5" name="TextBox 4"/>
          <p:cNvSpPr txBox="1"/>
          <p:nvPr/>
        </p:nvSpPr>
        <p:spPr>
          <a:xfrm>
            <a:off x="4175096" y="6106007"/>
            <a:ext cx="184666" cy="369332"/>
          </a:xfrm>
          <a:prstGeom prst="rect">
            <a:avLst/>
          </a:prstGeom>
          <a:noFill/>
        </p:spPr>
        <p:txBody>
          <a:bodyPr wrap="none" rtlCol="0">
            <a:spAutoFit/>
          </a:bodyPr>
          <a:lstStyle/>
          <a:p>
            <a:endParaRPr lang="en-US" dirty="0"/>
          </a:p>
        </p:txBody>
      </p:sp>
      <p:sp>
        <p:nvSpPr>
          <p:cNvPr id="6" name="TextBox 5"/>
          <p:cNvSpPr txBox="1"/>
          <p:nvPr/>
        </p:nvSpPr>
        <p:spPr>
          <a:xfrm>
            <a:off x="3756235" y="5961912"/>
            <a:ext cx="184666" cy="369332"/>
          </a:xfrm>
          <a:prstGeom prst="rect">
            <a:avLst/>
          </a:prstGeom>
          <a:noFill/>
        </p:spPr>
        <p:txBody>
          <a:bodyPr wrap="none" rtlCol="0">
            <a:spAutoFit/>
          </a:bodyPr>
          <a:lstStyle/>
          <a:p>
            <a:endParaRPr lang="en-US" dirty="0"/>
          </a:p>
        </p:txBody>
      </p:sp>
      <p:sp>
        <p:nvSpPr>
          <p:cNvPr id="4" name="Content Placeholder 3"/>
          <p:cNvSpPr>
            <a:spLocks noGrp="1"/>
          </p:cNvSpPr>
          <p:nvPr>
            <p:ph idx="1"/>
          </p:nvPr>
        </p:nvSpPr>
        <p:spPr/>
        <p:txBody>
          <a:bodyPr>
            <a:normAutofit/>
          </a:bodyPr>
          <a:lstStyle/>
          <a:p>
            <a:pPr marL="457200" indent="-457200">
              <a:buFont typeface="Arial"/>
              <a:buChar char="•"/>
            </a:pPr>
            <a:r>
              <a:rPr lang="en-US" sz="3200" b="0" dirty="0"/>
              <a:t>Section 12 </a:t>
            </a:r>
            <a:r>
              <a:rPr lang="mr-IN" sz="3200" b="0" dirty="0"/>
              <a:t>–</a:t>
            </a:r>
            <a:r>
              <a:rPr lang="en-US" sz="3200" b="0" dirty="0"/>
              <a:t> Right of Quotation </a:t>
            </a:r>
            <a:r>
              <a:rPr lang="mr-IN" sz="3200" b="0" dirty="0"/>
              <a:t>–</a:t>
            </a:r>
            <a:r>
              <a:rPr lang="en-US" sz="3200" b="0" dirty="0"/>
              <a:t> Summary addition affect.</a:t>
            </a:r>
          </a:p>
          <a:p>
            <a:pPr marL="457200" indent="-457200">
              <a:buFont typeface="Arial"/>
              <a:buChar char="•"/>
            </a:pPr>
            <a:r>
              <a:rPr lang="en-US" sz="3200" b="0" dirty="0"/>
              <a:t>Section 12 </a:t>
            </a:r>
            <a:r>
              <a:rPr lang="mr-IN" sz="3200" b="0" dirty="0"/>
              <a:t>–</a:t>
            </a:r>
            <a:r>
              <a:rPr lang="en-US" sz="3200" b="0" dirty="0"/>
              <a:t> General Exceptions. </a:t>
            </a:r>
          </a:p>
          <a:p>
            <a:pPr marL="457200" indent="-457200">
              <a:buFont typeface="Arial"/>
              <a:buChar char="•"/>
            </a:pPr>
            <a:r>
              <a:rPr lang="en-US" sz="3200" b="0" dirty="0"/>
              <a:t>Section 15(1) - Incidental Capture</a:t>
            </a:r>
          </a:p>
          <a:p>
            <a:pPr marL="457200" indent="-457200">
              <a:buFont typeface="Arial"/>
              <a:buChar char="•"/>
            </a:pPr>
            <a:r>
              <a:rPr lang="en-US" sz="3200" b="0" dirty="0"/>
              <a:t>Orphaned Works</a:t>
            </a:r>
          </a:p>
          <a:p>
            <a:endParaRPr lang="en-GB" sz="1600" b="0" dirty="0"/>
          </a:p>
          <a:p>
            <a:r>
              <a:rPr lang="en-GB" sz="3200" dirty="0"/>
              <a:t>See written submission.</a:t>
            </a:r>
            <a:endParaRPr lang="en-ZA" sz="3200" dirty="0"/>
          </a:p>
          <a:p>
            <a:endParaRPr lang="en-US" dirty="0"/>
          </a:p>
        </p:txBody>
      </p:sp>
      <p:sp>
        <p:nvSpPr>
          <p:cNvPr id="2" name="Slide Number Placeholder 1"/>
          <p:cNvSpPr>
            <a:spLocks noGrp="1"/>
          </p:cNvSpPr>
          <p:nvPr>
            <p:ph type="sldNum" sz="quarter" idx="12"/>
          </p:nvPr>
        </p:nvSpPr>
        <p:spPr/>
        <p:txBody>
          <a:bodyPr/>
          <a:lstStyle/>
          <a:p>
            <a:fld id="{D44786E5-36B4-4750-9BD9-353AA4FBC168}" type="slidenum">
              <a:rPr lang="en-US" smtClean="0">
                <a:solidFill>
                  <a:prstClr val="black">
                    <a:tint val="75000"/>
                  </a:prstClr>
                </a:solidFill>
              </a:rPr>
              <a:pPr/>
              <a:t>22</a:t>
            </a:fld>
            <a:endParaRPr lang="en-US" dirty="0">
              <a:solidFill>
                <a:prstClr val="black">
                  <a:tint val="75000"/>
                </a:prstClr>
              </a:solidFill>
            </a:endParaRPr>
          </a:p>
        </p:txBody>
      </p:sp>
    </p:spTree>
    <p:extLst>
      <p:ext uri="{BB962C8B-B14F-4D97-AF65-F5344CB8AC3E}">
        <p14:creationId xmlns:p14="http://schemas.microsoft.com/office/powerpoint/2010/main" val="1846036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fld id="{13CD679E-4CBD-4596-90B1-4D5738995340}" type="slidenum">
              <a:rPr lang="en-US" smtClean="0"/>
              <a:pPr/>
              <a:t>23</a:t>
            </a:fld>
            <a:r>
              <a:rPr lang="en-US" dirty="0" smtClean="0"/>
              <a:t> </a:t>
            </a:r>
            <a:endParaRPr lang="en-US" dirty="0"/>
          </a:p>
        </p:txBody>
      </p:sp>
      <p:sp>
        <p:nvSpPr>
          <p:cNvPr id="3" name="Rectangle 2"/>
          <p:cNvSpPr/>
          <p:nvPr/>
        </p:nvSpPr>
        <p:spPr>
          <a:xfrm>
            <a:off x="1115616" y="3356992"/>
            <a:ext cx="6552728" cy="3231654"/>
          </a:xfrm>
          <a:prstGeom prst="rect">
            <a:avLst/>
          </a:prstGeom>
        </p:spPr>
        <p:txBody>
          <a:bodyPr wrap="square">
            <a:spAutoFit/>
          </a:bodyPr>
          <a:lstStyle/>
          <a:p>
            <a:pPr algn="ctr">
              <a:spcBef>
                <a:spcPts val="1080"/>
              </a:spcBef>
              <a:buNone/>
            </a:pPr>
            <a:endParaRPr lang="en-US" sz="3600" b="1" dirty="0">
              <a:cs typeface="Verdana"/>
            </a:endParaRPr>
          </a:p>
          <a:p>
            <a:pPr algn="ctr">
              <a:spcBef>
                <a:spcPts val="1080"/>
              </a:spcBef>
              <a:buNone/>
            </a:pPr>
            <a:r>
              <a:rPr lang="en-US" sz="3600" dirty="0">
                <a:cs typeface="Verdana"/>
              </a:rPr>
              <a:t>Web: </a:t>
            </a:r>
            <a:r>
              <a:rPr lang="en-US" sz="3600" dirty="0" err="1" smtClean="0">
                <a:cs typeface="Verdana"/>
              </a:rPr>
              <a:t>www.docfimsa.com</a:t>
            </a:r>
            <a:endParaRPr lang="en-US" sz="3600" dirty="0">
              <a:cs typeface="Verdana"/>
            </a:endParaRPr>
          </a:p>
          <a:p>
            <a:pPr algn="ctr">
              <a:spcBef>
                <a:spcPts val="1080"/>
              </a:spcBef>
              <a:buNone/>
            </a:pPr>
            <a:r>
              <a:rPr lang="en-US" sz="3600" dirty="0">
                <a:cs typeface="Verdana"/>
              </a:rPr>
              <a:t>E-Mail: </a:t>
            </a:r>
            <a:r>
              <a:rPr lang="en-US" sz="3600" dirty="0" err="1" smtClean="0">
                <a:cs typeface="Verdana"/>
              </a:rPr>
              <a:t>marc@docfilmsa.com</a:t>
            </a:r>
            <a:endParaRPr lang="en-US" sz="3600" dirty="0">
              <a:cs typeface="Verdana"/>
            </a:endParaRPr>
          </a:p>
          <a:p>
            <a:pPr>
              <a:spcBef>
                <a:spcPts val="1080"/>
              </a:spcBef>
              <a:buNone/>
            </a:pPr>
            <a:endParaRPr lang="en-US" sz="2800" dirty="0">
              <a:latin typeface="Verdana"/>
              <a:cs typeface="Verdana"/>
            </a:endParaRPr>
          </a:p>
          <a:p>
            <a:pPr>
              <a:spcBef>
                <a:spcPts val="1080"/>
              </a:spcBef>
              <a:buNone/>
            </a:pPr>
            <a:endParaRPr lang="en-US" sz="3200" dirty="0">
              <a:latin typeface="Verdana"/>
              <a:cs typeface="Verdana"/>
            </a:endParaRPr>
          </a:p>
        </p:txBody>
      </p:sp>
      <p:sp>
        <p:nvSpPr>
          <p:cNvPr id="4" name="TextBox 3"/>
          <p:cNvSpPr txBox="1"/>
          <p:nvPr/>
        </p:nvSpPr>
        <p:spPr>
          <a:xfrm>
            <a:off x="2945537" y="959208"/>
            <a:ext cx="184666" cy="369332"/>
          </a:xfrm>
          <a:prstGeom prst="rect">
            <a:avLst/>
          </a:prstGeom>
          <a:noFill/>
        </p:spPr>
        <p:txBody>
          <a:bodyPr wrap="none" rtlCol="0">
            <a:spAutoFit/>
          </a:bodyPr>
          <a:lstStyle/>
          <a:p>
            <a:endParaRPr lang="en-US" dirty="0"/>
          </a:p>
        </p:txBody>
      </p:sp>
      <p:sp>
        <p:nvSpPr>
          <p:cNvPr id="7" name="Title 2"/>
          <p:cNvSpPr txBox="1">
            <a:spLocks/>
          </p:cNvSpPr>
          <p:nvPr/>
        </p:nvSpPr>
        <p:spPr>
          <a:xfrm>
            <a:off x="457200" y="728782"/>
            <a:ext cx="8147248" cy="1836122"/>
          </a:xfrm>
          <a:prstGeom prst="rect">
            <a:avLst/>
          </a:prstGeom>
        </p:spPr>
        <p:txBody>
          <a:bodyPr/>
          <a:lstStyle>
            <a:lvl1pPr algn="l" defTabSz="914400" rtl="0" eaLnBrk="1" latinLnBrk="0" hangingPunct="1">
              <a:spcBef>
                <a:spcPct val="0"/>
              </a:spcBef>
              <a:buNone/>
              <a:defRPr sz="3600" kern="1200" cap="all" spc="-60" baseline="0">
                <a:solidFill>
                  <a:srgbClr val="82CDCD"/>
                </a:solidFill>
                <a:latin typeface="+mj-lt"/>
                <a:ea typeface="+mj-ea"/>
                <a:cs typeface="+mj-cs"/>
              </a:defRPr>
            </a:lvl1pPr>
          </a:lstStyle>
          <a:p>
            <a:r>
              <a:rPr lang="en-GB" dirty="0" smtClean="0"/>
              <a:t>Balance of copyright for creators and to allow for new works.</a:t>
            </a:r>
            <a:endParaRPr lang="en-US" dirty="0"/>
          </a:p>
        </p:txBody>
      </p:sp>
      <p:pic>
        <p:nvPicPr>
          <p:cNvPr id="8" name="Picture 7" descr="downloa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1920" y="2132856"/>
            <a:ext cx="1656184" cy="191982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58441</TotalTime>
  <Words>2476</Words>
  <Application>Microsoft Office PowerPoint</Application>
  <PresentationFormat>On-screen Show (4:3)</PresentationFormat>
  <Paragraphs>213</Paragraphs>
  <Slides>23</Slides>
  <Notes>23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Arial Black</vt:lpstr>
      <vt:lpstr>Calibri</vt:lpstr>
      <vt:lpstr>Helvetica</vt:lpstr>
      <vt:lpstr>Mangal</vt:lpstr>
      <vt:lpstr>Verdana</vt:lpstr>
      <vt:lpstr>Zapf Dingbats</vt:lpstr>
      <vt:lpstr>Essential</vt:lpstr>
      <vt:lpstr>DFA Submission South African Copyright Act changes</vt:lpstr>
      <vt:lpstr>PowerPoint Presentation</vt:lpstr>
      <vt:lpstr>PowerPoint Presentation</vt:lpstr>
      <vt:lpstr>PowerPoint Presentation</vt:lpstr>
      <vt:lpstr>  DFA Membership  177 paid up members today  Diverse  and national </vt:lpstr>
      <vt:lpstr>PowerPoint Presentation</vt:lpstr>
      <vt:lpstr>Support  Balance of copyright</vt:lpstr>
      <vt:lpstr>Right to quotation, and use of existing material.  </vt:lpstr>
      <vt:lpstr>Drafting – Lack of balance, Uncertainty &amp; Complexity</vt:lpstr>
      <vt:lpstr>Documentary specific concerns</vt:lpstr>
      <vt:lpstr>PowerPoint Presentation</vt:lpstr>
      <vt:lpstr>Sections 21(1)(C)</vt:lpstr>
      <vt:lpstr>Sections 21(1)(C)</vt:lpstr>
      <vt:lpstr>PowerPoint Presentation</vt:lpstr>
      <vt:lpstr>PowerPoint Presentation</vt:lpstr>
      <vt:lpstr>PowerPoint Presentation</vt:lpstr>
      <vt:lpstr>PowerPoint Presentation</vt:lpstr>
      <vt:lpstr>Fair Use / dealing</vt:lpstr>
      <vt:lpstr>Fair Use / dealing</vt:lpstr>
      <vt:lpstr>Fair Use / dealing</vt:lpstr>
      <vt:lpstr>Fair Use / dealing</vt:lpstr>
      <vt:lpstr>Sections 12 &amp; 15</vt:lpstr>
      <vt:lpstr>PowerPoint Presentation</vt:lpstr>
    </vt:vector>
  </TitlesOfParts>
  <Company>showeet.com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MosaicTemplate</dc:title>
  <dc:creator>showeet.com</dc:creator>
  <dc:description>© Copyright Showeet.com</dc:description>
  <cp:lastModifiedBy>Michael Palmedo</cp:lastModifiedBy>
  <cp:revision>407</cp:revision>
  <cp:lastPrinted>2017-08-02T13:10:29Z</cp:lastPrinted>
  <dcterms:created xsi:type="dcterms:W3CDTF">2014-11-02T11:17:39Z</dcterms:created>
  <dcterms:modified xsi:type="dcterms:W3CDTF">2017-08-21T17:43:33Z</dcterms:modified>
  <cp:category>Templates</cp:category>
</cp:coreProperties>
</file>