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Lst>
  <p:notesMasterIdLst>
    <p:notesMasterId r:id="rId46"/>
  </p:notesMasterIdLst>
  <p:handoutMasterIdLst>
    <p:handoutMasterId r:id="rId47"/>
  </p:handoutMasterIdLst>
  <p:sldIdLst>
    <p:sldId id="259" r:id="rId3"/>
    <p:sldId id="295" r:id="rId4"/>
    <p:sldId id="297" r:id="rId5"/>
    <p:sldId id="298" r:id="rId6"/>
    <p:sldId id="436" r:id="rId7"/>
    <p:sldId id="438" r:id="rId8"/>
    <p:sldId id="442" r:id="rId9"/>
    <p:sldId id="444" r:id="rId10"/>
    <p:sldId id="445" r:id="rId11"/>
    <p:sldId id="433" r:id="rId12"/>
    <p:sldId id="431" r:id="rId13"/>
    <p:sldId id="434" r:id="rId14"/>
    <p:sldId id="435" r:id="rId15"/>
    <p:sldId id="398" r:id="rId16"/>
    <p:sldId id="399" r:id="rId17"/>
    <p:sldId id="447" r:id="rId18"/>
    <p:sldId id="400" r:id="rId19"/>
    <p:sldId id="402" r:id="rId20"/>
    <p:sldId id="377" r:id="rId21"/>
    <p:sldId id="348" r:id="rId22"/>
    <p:sldId id="373" r:id="rId23"/>
    <p:sldId id="403" r:id="rId24"/>
    <p:sldId id="404" r:id="rId25"/>
    <p:sldId id="448" r:id="rId26"/>
    <p:sldId id="449" r:id="rId27"/>
    <p:sldId id="432" r:id="rId28"/>
    <p:sldId id="405" r:id="rId29"/>
    <p:sldId id="349" r:id="rId30"/>
    <p:sldId id="440" r:id="rId31"/>
    <p:sldId id="406" r:id="rId32"/>
    <p:sldId id="407" r:id="rId33"/>
    <p:sldId id="408" r:id="rId34"/>
    <p:sldId id="409" r:id="rId35"/>
    <p:sldId id="415" r:id="rId36"/>
    <p:sldId id="416" r:id="rId37"/>
    <p:sldId id="417" r:id="rId38"/>
    <p:sldId id="428" r:id="rId39"/>
    <p:sldId id="418" r:id="rId40"/>
    <p:sldId id="350" r:id="rId41"/>
    <p:sldId id="439" r:id="rId42"/>
    <p:sldId id="410" r:id="rId43"/>
    <p:sldId id="446" r:id="rId44"/>
    <p:sldId id="294" r:id="rId45"/>
  </p:sldIdLst>
  <p:sldSz cx="9144000" cy="6858000" type="screen4x3"/>
  <p:notesSz cx="6807200" cy="9939338"/>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p15:clr>
            <a:srgbClr val="A4A3A4"/>
          </p15:clr>
        </p15:guide>
        <p15:guide id="2"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mith, Jessica" initials="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0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4" autoAdjust="0"/>
    <p:restoredTop sz="94945" autoAdjust="0"/>
  </p:normalViewPr>
  <p:slideViewPr>
    <p:cSldViewPr>
      <p:cViewPr varScale="1">
        <p:scale>
          <a:sx n="65" d="100"/>
          <a:sy n="65" d="100"/>
        </p:scale>
        <p:origin x="1488"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1" d="100"/>
          <a:sy n="71" d="100"/>
        </p:scale>
        <p:origin x="-3496" y="-112"/>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64E24199-DAE2-4295-A38A-1EECE6846CE7}" type="datetimeFigureOut">
              <a:rPr lang="en-AU" smtClean="0"/>
              <a:t>10/05/2017</a:t>
            </a:fld>
            <a:endParaRPr lang="en-AU"/>
          </a:p>
        </p:txBody>
      </p:sp>
      <p:sp>
        <p:nvSpPr>
          <p:cNvPr id="4" name="Footer Placeholder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AB81E1B8-294D-4501-9A8A-CD2CE56C9D7C}" type="slidenum">
              <a:rPr lang="en-AU" smtClean="0"/>
              <a:t>‹#›</a:t>
            </a:fld>
            <a:endParaRPr lang="en-AU"/>
          </a:p>
        </p:txBody>
      </p:sp>
    </p:spTree>
    <p:extLst>
      <p:ext uri="{BB962C8B-B14F-4D97-AF65-F5344CB8AC3E}">
        <p14:creationId xmlns:p14="http://schemas.microsoft.com/office/powerpoint/2010/main" val="198649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B2612C79-93F1-46BE-9D3B-AF8B20425457}" type="datetimeFigureOut">
              <a:rPr lang="en-AU" smtClean="0"/>
              <a:t>10/05/2017</a:t>
            </a:fld>
            <a:endParaRPr lang="en-AU"/>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60F6156D-0C0E-4848-AB68-9F70F02A554C}" type="slidenum">
              <a:rPr lang="en-AU" smtClean="0"/>
              <a:t>‹#›</a:t>
            </a:fld>
            <a:endParaRPr lang="en-AU"/>
          </a:p>
        </p:txBody>
      </p:sp>
    </p:spTree>
    <p:extLst>
      <p:ext uri="{BB962C8B-B14F-4D97-AF65-F5344CB8AC3E}">
        <p14:creationId xmlns:p14="http://schemas.microsoft.com/office/powerpoint/2010/main" val="3146757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smartcopying.edu.au/"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www.p2pu.org/"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pc.gov.au/inquiries/current/intellectual-property"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smtClean="0"/>
          </a:p>
          <a:p>
            <a:endParaRPr lang="en-AU" b="1" dirty="0"/>
          </a:p>
        </p:txBody>
      </p:sp>
      <p:sp>
        <p:nvSpPr>
          <p:cNvPr id="4" name="Slide Number Placeholder 3"/>
          <p:cNvSpPr>
            <a:spLocks noGrp="1"/>
          </p:cNvSpPr>
          <p:nvPr>
            <p:ph type="sldNum" sz="quarter" idx="10"/>
          </p:nvPr>
        </p:nvSpPr>
        <p:spPr/>
        <p:txBody>
          <a:bodyPr/>
          <a:lstStyle/>
          <a:p>
            <a:fld id="{60F6156D-0C0E-4848-AB68-9F70F02A554C}" type="slidenum">
              <a:rPr lang="en-AU" smtClean="0"/>
              <a:t>1</a:t>
            </a:fld>
            <a:endParaRPr lang="en-AU" dirty="0"/>
          </a:p>
        </p:txBody>
      </p:sp>
    </p:spTree>
    <p:extLst>
      <p:ext uri="{BB962C8B-B14F-4D97-AF65-F5344CB8AC3E}">
        <p14:creationId xmlns:p14="http://schemas.microsoft.com/office/powerpoint/2010/main" val="4183180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Aft>
                <a:spcPts val="0"/>
              </a:spcAft>
            </a:pPr>
            <a:r>
              <a:rPr lang="en-US" dirty="0" smtClean="0">
                <a:effectLst/>
                <a:latin typeface="Arial" panose="020B0604020202020204" pitchFamily="34" charset="0"/>
                <a:ea typeface="MS Mincho"/>
                <a:cs typeface="Arial" panose="020B0604020202020204" pitchFamily="34" charset="0"/>
              </a:rPr>
              <a:t>NCU is a small specialist</a:t>
            </a:r>
            <a:r>
              <a:rPr lang="en-US" baseline="0" dirty="0" smtClean="0">
                <a:effectLst/>
                <a:latin typeface="Arial" panose="020B0604020202020204" pitchFamily="34" charset="0"/>
                <a:ea typeface="MS Mincho"/>
                <a:cs typeface="Arial" panose="020B0604020202020204" pitchFamily="34" charset="0"/>
              </a:rPr>
              <a:t> unit </a:t>
            </a:r>
            <a:r>
              <a:rPr lang="en-US" dirty="0" smtClean="0">
                <a:effectLst/>
                <a:latin typeface="Arial" panose="020B0604020202020204" pitchFamily="34" charset="0"/>
                <a:ea typeface="MS Mincho"/>
                <a:cs typeface="Arial" panose="020B0604020202020204" pitchFamily="34" charset="0"/>
              </a:rPr>
              <a:t>represents:</a:t>
            </a:r>
            <a:endParaRPr lang="en-AU" dirty="0" smtClean="0">
              <a:effectLst/>
              <a:latin typeface="Arial" panose="020B0604020202020204" pitchFamily="34" charset="0"/>
              <a:ea typeface="MS Mincho"/>
              <a:cs typeface="Arial" panose="020B0604020202020204" pitchFamily="34" charset="0"/>
            </a:endParaRPr>
          </a:p>
          <a:p>
            <a:pPr marL="342900" lvl="0" indent="-342900">
              <a:spcAft>
                <a:spcPts val="0"/>
              </a:spcAft>
              <a:buFont typeface="Symbol"/>
              <a:buChar char=""/>
            </a:pPr>
            <a:r>
              <a:rPr lang="en-US" dirty="0" smtClean="0">
                <a:effectLst/>
                <a:latin typeface="Arial" panose="020B0604020202020204" pitchFamily="34" charset="0"/>
                <a:ea typeface="MS Mincho"/>
                <a:cs typeface="Arial" panose="020B0604020202020204" pitchFamily="34" charset="0"/>
              </a:rPr>
              <a:t>Schools in Australia on copyright matters to the Council of Australia Government (COAG) Education Council. Reports to Federal, State and Territory Departments of Education, all Catholic Education Offices and the Independent Schools Council of Australia. NCU represents the almost 9,500 primary and secondary schools in Australia and their 3.5 million students</a:t>
            </a:r>
            <a:r>
              <a:rPr lang="en-US" baseline="0" dirty="0" smtClean="0">
                <a:effectLst/>
                <a:latin typeface="Arial" panose="020B0604020202020204" pitchFamily="34" charset="0"/>
                <a:ea typeface="MS Mincho"/>
                <a:cs typeface="Arial" panose="020B0604020202020204" pitchFamily="34" charset="0"/>
              </a:rPr>
              <a:t> and majority of </a:t>
            </a:r>
            <a:r>
              <a:rPr lang="en-US" dirty="0" smtClean="0">
                <a:effectLst/>
                <a:latin typeface="Arial" panose="020B0604020202020204" pitchFamily="34" charset="0"/>
                <a:ea typeface="MS Mincho"/>
                <a:cs typeface="Arial" panose="020B0604020202020204" pitchFamily="34" charset="0"/>
              </a:rPr>
              <a:t>State and Territory TAFE institutes.</a:t>
            </a:r>
            <a:endParaRPr lang="en-AU" dirty="0" smtClean="0">
              <a:effectLst/>
              <a:latin typeface="Arial" panose="020B0604020202020204" pitchFamily="34" charset="0"/>
              <a:ea typeface="MS Mincho"/>
              <a:cs typeface="Arial" panose="020B0604020202020204" pitchFamily="34" charset="0"/>
            </a:endParaRPr>
          </a:p>
          <a:p>
            <a:pPr>
              <a:spcAft>
                <a:spcPts val="0"/>
              </a:spcAft>
            </a:pPr>
            <a:r>
              <a:rPr lang="en-US" dirty="0" smtClean="0">
                <a:effectLst/>
                <a:latin typeface="Arial" panose="020B0604020202020204" pitchFamily="34" charset="0"/>
                <a:ea typeface="MS Mincho"/>
                <a:cs typeface="Arial" panose="020B0604020202020204" pitchFamily="34" charset="0"/>
              </a:rPr>
              <a:t> </a:t>
            </a:r>
            <a:endParaRPr lang="en-AU" dirty="0" smtClean="0">
              <a:effectLst/>
              <a:latin typeface="Arial" panose="020B0604020202020204" pitchFamily="34" charset="0"/>
              <a:ea typeface="MS Mincho"/>
              <a:cs typeface="Arial" panose="020B0604020202020204" pitchFamily="34" charset="0"/>
            </a:endParaRPr>
          </a:p>
          <a:p>
            <a:pPr>
              <a:spcAft>
                <a:spcPts val="0"/>
              </a:spcAft>
            </a:pPr>
            <a:r>
              <a:rPr lang="en-US" dirty="0" smtClean="0">
                <a:effectLst/>
                <a:latin typeface="Arial" panose="020B0604020202020204" pitchFamily="34" charset="0"/>
                <a:ea typeface="MS Mincho"/>
                <a:cs typeface="Arial" panose="020B0604020202020204" pitchFamily="34" charset="0"/>
              </a:rPr>
              <a:t>The NCU main tasks are:</a:t>
            </a:r>
            <a:endParaRPr lang="en-AU" dirty="0" smtClean="0">
              <a:effectLst/>
              <a:latin typeface="Arial" panose="020B0604020202020204" pitchFamily="34" charset="0"/>
              <a:ea typeface="MS Mincho"/>
              <a:cs typeface="Arial" panose="020B0604020202020204" pitchFamily="34" charset="0"/>
            </a:endParaRPr>
          </a:p>
          <a:p>
            <a:pPr marL="342900" lvl="0" indent="-342900">
              <a:spcAft>
                <a:spcPts val="0"/>
              </a:spcAft>
              <a:buFont typeface="Symbol"/>
              <a:buChar char=""/>
            </a:pPr>
            <a:r>
              <a:rPr lang="en-AU" dirty="0" smtClean="0">
                <a:effectLst/>
                <a:latin typeface="Arial" panose="020B0604020202020204" pitchFamily="34" charset="0"/>
                <a:ea typeface="MS Mincho"/>
                <a:cs typeface="Arial" panose="020B0604020202020204" pitchFamily="34" charset="0"/>
              </a:rPr>
              <a:t>Negotiate and manage the collective statutory and voluntary licences with collecting societies on behalf of Schools and TAFE (current license fees are approximately $90 million per annum);</a:t>
            </a:r>
          </a:p>
          <a:p>
            <a:pPr marL="342900" lvl="0" indent="-342900">
              <a:spcAft>
                <a:spcPts val="0"/>
              </a:spcAft>
              <a:buFont typeface="Symbol"/>
              <a:buChar char=""/>
            </a:pPr>
            <a:r>
              <a:rPr lang="en-AU" dirty="0" smtClean="0">
                <a:effectLst/>
                <a:latin typeface="Arial" panose="020B0604020202020204" pitchFamily="34" charset="0"/>
                <a:ea typeface="MS Mincho"/>
                <a:cs typeface="Arial" panose="020B0604020202020204" pitchFamily="34" charset="0"/>
              </a:rPr>
              <a:t>Respond to copyright and other relevant law reform inquiries on behalf of School and TAFE sectors; </a:t>
            </a:r>
          </a:p>
          <a:p>
            <a:pPr marL="342900" lvl="0" indent="-342900">
              <a:spcAft>
                <a:spcPts val="0"/>
              </a:spcAft>
              <a:buFont typeface="Symbol"/>
              <a:buChar char=""/>
            </a:pPr>
            <a:r>
              <a:rPr lang="en-AU" dirty="0" smtClean="0">
                <a:effectLst/>
                <a:latin typeface="Arial" panose="020B0604020202020204" pitchFamily="34" charset="0"/>
                <a:ea typeface="MS Mincho"/>
                <a:cs typeface="Arial" panose="020B0604020202020204" pitchFamily="34" charset="0"/>
              </a:rPr>
              <a:t>Provide specialist copyright advice to Schools and TAFEs and their respective jurisdictions on copyright issues affecting schools and TAFE</a:t>
            </a:r>
          </a:p>
          <a:p>
            <a:pPr marL="342900" lvl="0" indent="-342900">
              <a:spcAft>
                <a:spcPts val="0"/>
              </a:spcAft>
              <a:buFont typeface="Symbol"/>
              <a:buChar char=""/>
            </a:pPr>
            <a:r>
              <a:rPr lang="en-AU" dirty="0" smtClean="0">
                <a:effectLst/>
                <a:latin typeface="Arial" panose="020B0604020202020204" pitchFamily="34" charset="0"/>
                <a:ea typeface="MS Mincho"/>
                <a:cs typeface="Arial" panose="020B0604020202020204" pitchFamily="34" charset="0"/>
              </a:rPr>
              <a:t>Implement </a:t>
            </a:r>
            <a:r>
              <a:rPr lang="en-AU" dirty="0" err="1" smtClean="0">
                <a:effectLst/>
                <a:latin typeface="Arial" panose="020B0604020202020204" pitchFamily="34" charset="0"/>
                <a:ea typeface="MS Mincho"/>
                <a:cs typeface="Arial" panose="020B0604020202020204" pitchFamily="34" charset="0"/>
              </a:rPr>
              <a:t>Smartcopying</a:t>
            </a:r>
            <a:r>
              <a:rPr lang="en-AU" dirty="0" smtClean="0">
                <a:effectLst/>
                <a:latin typeface="Arial" panose="020B0604020202020204" pitchFamily="34" charset="0"/>
                <a:ea typeface="MS Mincho"/>
                <a:cs typeface="Arial" panose="020B0604020202020204" pitchFamily="34" charset="0"/>
              </a:rPr>
              <a:t> practices to reduce copyright licensing fees, which includes, among other things:</a:t>
            </a:r>
          </a:p>
          <a:p>
            <a:pPr marL="742950" lvl="1" indent="-285750">
              <a:spcAft>
                <a:spcPts val="0"/>
              </a:spcAft>
              <a:buFont typeface="Courier New"/>
              <a:buChar char="o"/>
            </a:pPr>
            <a:r>
              <a:rPr lang="en-AU" dirty="0" smtClean="0">
                <a:effectLst/>
                <a:latin typeface="Arial" panose="020B0604020202020204" pitchFamily="34" charset="0"/>
                <a:ea typeface="MS Mincho"/>
                <a:cs typeface="Arial" panose="020B0604020202020204" pitchFamily="34" charset="0"/>
              </a:rPr>
              <a:t>progressing OER in Australia</a:t>
            </a:r>
          </a:p>
          <a:p>
            <a:pPr marL="742950" lvl="1" indent="-285750">
              <a:spcAft>
                <a:spcPts val="0"/>
              </a:spcAft>
              <a:buFont typeface="Courier New"/>
              <a:buChar char="o"/>
            </a:pPr>
            <a:r>
              <a:rPr lang="en-AU" dirty="0" smtClean="0">
                <a:effectLst/>
                <a:latin typeface="Arial" panose="020B0604020202020204" pitchFamily="34" charset="0"/>
                <a:ea typeface="MS Mincho"/>
                <a:cs typeface="Arial" panose="020B0604020202020204" pitchFamily="34" charset="0"/>
              </a:rPr>
              <a:t>maintaining the </a:t>
            </a:r>
            <a:r>
              <a:rPr lang="en-AU" dirty="0" err="1" smtClean="0">
                <a:effectLst/>
                <a:latin typeface="Arial" panose="020B0604020202020204" pitchFamily="34" charset="0"/>
                <a:ea typeface="MS Mincho"/>
                <a:cs typeface="Arial" panose="020B0604020202020204" pitchFamily="34" charset="0"/>
              </a:rPr>
              <a:t>Smartcopying</a:t>
            </a:r>
            <a:r>
              <a:rPr lang="en-AU" dirty="0" smtClean="0">
                <a:effectLst/>
                <a:latin typeface="Arial" panose="020B0604020202020204" pitchFamily="34" charset="0"/>
                <a:ea typeface="MS Mincho"/>
                <a:cs typeface="Arial" panose="020B0604020202020204" pitchFamily="34" charset="0"/>
              </a:rPr>
              <a:t> website </a:t>
            </a:r>
            <a:r>
              <a:rPr lang="en-AU" u="sng" dirty="0" smtClean="0">
                <a:solidFill>
                  <a:srgbClr val="0000FF"/>
                </a:solidFill>
                <a:effectLst/>
                <a:latin typeface="Arial" panose="020B0604020202020204" pitchFamily="34" charset="0"/>
                <a:ea typeface="MS Mincho"/>
                <a:cs typeface="Arial" panose="020B0604020202020204" pitchFamily="34" charset="0"/>
                <a:hlinkClick r:id="rId3"/>
              </a:rPr>
              <a:t>www.smartcopying.edu.au</a:t>
            </a:r>
            <a:r>
              <a:rPr lang="en-AU" dirty="0" smtClean="0">
                <a:effectLst/>
                <a:latin typeface="Arial" panose="020B0604020202020204" pitchFamily="34" charset="0"/>
                <a:ea typeface="MS Mincho"/>
                <a:cs typeface="Arial" panose="020B0604020202020204" pitchFamily="34" charset="0"/>
              </a:rPr>
              <a:t> and the National Copyright Unit </a:t>
            </a:r>
            <a:r>
              <a:rPr lang="en-AU" dirty="0" err="1" smtClean="0">
                <a:effectLst/>
                <a:latin typeface="Arial" panose="020B0604020202020204" pitchFamily="34" charset="0"/>
                <a:ea typeface="MS Mincho"/>
                <a:cs typeface="Arial" panose="020B0604020202020204" pitchFamily="34" charset="0"/>
              </a:rPr>
              <a:t>Slideshare</a:t>
            </a:r>
            <a:r>
              <a:rPr lang="en-AU" dirty="0" smtClean="0">
                <a:effectLst/>
                <a:latin typeface="Arial" panose="020B0604020202020204" pitchFamily="34" charset="0"/>
                <a:ea typeface="MS Mincho"/>
                <a:cs typeface="Arial" panose="020B0604020202020204" pitchFamily="34" charset="0"/>
              </a:rPr>
              <a:t>.</a:t>
            </a:r>
          </a:p>
          <a:p>
            <a:pPr marL="742950" lvl="1" indent="-285750">
              <a:spcAft>
                <a:spcPts val="0"/>
              </a:spcAft>
              <a:buFont typeface="Courier New"/>
              <a:buChar char="o"/>
            </a:pPr>
            <a:r>
              <a:rPr lang="en-AU" dirty="0" smtClean="0">
                <a:effectLst/>
                <a:latin typeface="Arial" panose="020B0604020202020204" pitchFamily="34" charset="0"/>
                <a:ea typeface="MS Mincho"/>
                <a:cs typeface="Arial" panose="020B0604020202020204" pitchFamily="34" charset="0"/>
              </a:rPr>
              <a:t>Copyright 4 Educators </a:t>
            </a:r>
            <a:r>
              <a:rPr lang="en-AU" dirty="0" smtClean="0">
                <a:effectLst/>
                <a:latin typeface="Arial" panose="020B0604020202020204" pitchFamily="34" charset="0"/>
                <a:ea typeface="MS Mincho"/>
                <a:cs typeface="Arial" panose="020B0604020202020204" pitchFamily="34" charset="0"/>
                <a:hlinkClick r:id="rId4"/>
              </a:rPr>
              <a:t>www.p2pu.org</a:t>
            </a:r>
            <a:r>
              <a:rPr lang="en-AU" dirty="0" smtClean="0">
                <a:effectLst/>
                <a:latin typeface="Arial" panose="020B0604020202020204" pitchFamily="34" charset="0"/>
                <a:ea typeface="MS Mincho"/>
                <a:cs typeface="Arial" panose="020B0604020202020204" pitchFamily="34" charset="0"/>
              </a:rPr>
              <a:t> </a:t>
            </a:r>
          </a:p>
          <a:p>
            <a:pPr marL="742950" lvl="1" indent="-285750">
              <a:spcAft>
                <a:spcPts val="0"/>
              </a:spcAft>
              <a:buFont typeface="Courier New"/>
              <a:buChar char="o"/>
            </a:pPr>
            <a:r>
              <a:rPr lang="en-AU" dirty="0" err="1" smtClean="0">
                <a:effectLst/>
                <a:latin typeface="Arial" panose="020B0604020202020204" pitchFamily="34" charset="0"/>
                <a:ea typeface="MS Mincho"/>
                <a:cs typeface="Arial" panose="020B0604020202020204" pitchFamily="34" charset="0"/>
              </a:rPr>
              <a:t>Smartcopying</a:t>
            </a:r>
            <a:r>
              <a:rPr lang="en-AU" dirty="0" smtClean="0">
                <a:effectLst/>
                <a:latin typeface="Arial" panose="020B0604020202020204" pitchFamily="34" charset="0"/>
                <a:ea typeface="MS Mincho"/>
                <a:cs typeface="Arial" panose="020B0604020202020204" pitchFamily="34" charset="0"/>
              </a:rPr>
              <a:t> website </a:t>
            </a:r>
            <a:r>
              <a:rPr lang="en-AU" dirty="0" smtClean="0">
                <a:effectLst/>
                <a:latin typeface="Arial" panose="020B0604020202020204" pitchFamily="34" charset="0"/>
                <a:ea typeface="MS Mincho"/>
                <a:cs typeface="Arial" panose="020B0604020202020204" pitchFamily="34" charset="0"/>
                <a:hlinkClick r:id="rId3"/>
              </a:rPr>
              <a:t>www.smartcopying.edu.au</a:t>
            </a:r>
            <a:r>
              <a:rPr lang="en-AU" dirty="0" smtClean="0">
                <a:effectLst/>
                <a:latin typeface="Arial" panose="020B0604020202020204" pitchFamily="34" charset="0"/>
                <a:ea typeface="MS Mincho"/>
                <a:cs typeface="Arial" panose="020B0604020202020204" pitchFamily="34" charset="0"/>
              </a:rPr>
              <a:t> </a:t>
            </a: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ＭＳ Ｐゴシック" pitchFamily="34" charset="-128"/>
                <a:cs typeface="Arial" pitchFamily="34" charset="0"/>
              </a:defRPr>
            </a:lvl1pPr>
            <a:lvl2pPr marL="742950" indent="-285750">
              <a:spcBef>
                <a:spcPct val="30000"/>
              </a:spcBef>
              <a:defRPr sz="1200">
                <a:solidFill>
                  <a:schemeClr val="tx1"/>
                </a:solidFill>
                <a:latin typeface="Calibri" pitchFamily="34" charset="0"/>
                <a:ea typeface="Arial" pitchFamily="34" charset="0"/>
                <a:cs typeface="Arial" pitchFamily="34" charset="0"/>
              </a:defRPr>
            </a:lvl2pPr>
            <a:lvl3pPr marL="1143000" indent="-228600">
              <a:spcBef>
                <a:spcPct val="30000"/>
              </a:spcBef>
              <a:defRPr sz="1200">
                <a:solidFill>
                  <a:schemeClr val="tx1"/>
                </a:solidFill>
                <a:latin typeface="Calibri" pitchFamily="34" charset="0"/>
                <a:ea typeface="Arial" pitchFamily="34" charset="0"/>
                <a:cs typeface="Arial" pitchFamily="34" charset="0"/>
              </a:defRPr>
            </a:lvl3pPr>
            <a:lvl4pPr marL="1600200" indent="-228600">
              <a:spcBef>
                <a:spcPct val="30000"/>
              </a:spcBef>
              <a:defRPr sz="1200">
                <a:solidFill>
                  <a:schemeClr val="tx1"/>
                </a:solidFill>
                <a:latin typeface="Calibri" pitchFamily="34" charset="0"/>
                <a:ea typeface="Arial" pitchFamily="34" charset="0"/>
                <a:cs typeface="Arial" pitchFamily="34" charset="0"/>
              </a:defRPr>
            </a:lvl4pPr>
            <a:lvl5pPr marL="2057400" indent="-228600">
              <a:spcBef>
                <a:spcPct val="30000"/>
              </a:spcBef>
              <a:defRPr sz="1200">
                <a:solidFill>
                  <a:schemeClr val="tx1"/>
                </a:solidFill>
                <a:latin typeface="Calibri" pitchFamily="34" charset="0"/>
                <a:ea typeface="Arial"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Calibri" pitchFamily="34" charset="0"/>
                <a:ea typeface="Arial"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Calibri" pitchFamily="34" charset="0"/>
                <a:ea typeface="Arial"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Calibri" pitchFamily="34" charset="0"/>
                <a:ea typeface="Arial"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Calibri" pitchFamily="34" charset="0"/>
                <a:ea typeface="Arial" pitchFamily="34" charset="0"/>
                <a:cs typeface="Arial" pitchFamily="34" charset="0"/>
              </a:defRPr>
            </a:lvl9pPr>
          </a:lstStyle>
          <a:p>
            <a:pPr>
              <a:spcBef>
                <a:spcPct val="0"/>
              </a:spcBef>
            </a:pPr>
            <a:fld id="{18D12487-9916-40F0-A272-189285C43C27}" type="slidenum">
              <a:rPr lang="en-AU" altLang="en-US"/>
              <a:pPr>
                <a:spcBef>
                  <a:spcPct val="0"/>
                </a:spcBef>
              </a:pPr>
              <a:t>2</a:t>
            </a:fld>
            <a:endParaRPr lang="en-AU" altLang="en-US" dirty="0"/>
          </a:p>
        </p:txBody>
      </p:sp>
    </p:spTree>
    <p:extLst>
      <p:ext uri="{BB962C8B-B14F-4D97-AF65-F5344CB8AC3E}">
        <p14:creationId xmlns:p14="http://schemas.microsoft.com/office/powerpoint/2010/main" val="384333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9091"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AU" altLang="en-US" b="1" dirty="0" smtClean="0">
              <a:ea typeface="ＭＳ Ｐゴシック" pitchFamily="34" charset="-128"/>
              <a:cs typeface="Arial" pitchFamily="34" charset="0"/>
            </a:endParaRPr>
          </a:p>
          <a:p>
            <a:endParaRPr lang="en-AU" altLang="en-US" dirty="0" smtClean="0">
              <a:ea typeface="ＭＳ Ｐゴシック" pitchFamily="34" charset="-128"/>
              <a:cs typeface="Arial" pitchFamily="34" charset="0"/>
            </a:endParaRPr>
          </a:p>
        </p:txBody>
      </p:sp>
    </p:spTree>
    <p:extLst>
      <p:ext uri="{BB962C8B-B14F-4D97-AF65-F5344CB8AC3E}">
        <p14:creationId xmlns:p14="http://schemas.microsoft.com/office/powerpoint/2010/main" val="4278796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Text Box 1"/>
          <p:cNvSpPr>
            <a:spLocks noGrp="1" noRot="1" noChangeAspect="1" noChangeArrowheads="1" noTextEdit="1"/>
          </p:cNvSpPr>
          <p:nvPr>
            <p:ph type="sldImg"/>
          </p:nvPr>
        </p:nvSpPr>
        <p:spPr bwMode="auto">
          <a:xfrm>
            <a:off x="920750" y="746125"/>
            <a:ext cx="4967288" cy="3725863"/>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1139" name="Text Box 2"/>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38113">
              <a:spcBef>
                <a:spcPct val="0"/>
              </a:spcBef>
              <a:tabLst>
                <a:tab pos="455613" algn="l"/>
                <a:tab pos="1370013" algn="l"/>
                <a:tab pos="2284413" algn="l"/>
                <a:tab pos="3198813" algn="l"/>
                <a:tab pos="4113213" algn="l"/>
                <a:tab pos="5027613" algn="l"/>
                <a:tab pos="5942013" algn="l"/>
                <a:tab pos="6856413" algn="l"/>
                <a:tab pos="7770813" algn="l"/>
                <a:tab pos="8685213" algn="l"/>
                <a:tab pos="9599613" algn="l"/>
                <a:tab pos="10514013" algn="l"/>
              </a:tabLst>
            </a:pPr>
            <a:endParaRPr lang="en-US" altLang="en-US" sz="1500" dirty="0" smtClean="0">
              <a:latin typeface="Arial" pitchFamily="34" charset="0"/>
              <a:ea typeface="ＭＳ Ｐゴシック" pitchFamily="34" charset="-128"/>
              <a:cs typeface="Arial" pitchFamily="34" charset="0"/>
            </a:endParaRPr>
          </a:p>
        </p:txBody>
      </p:sp>
      <p:sp>
        <p:nvSpPr>
          <p:cNvPr id="91140" name="Slide Number Placeholder 3"/>
          <p:cNvSpPr>
            <a:spLocks noGrp="1"/>
          </p:cNvSpPr>
          <p:nvPr>
            <p:ph type="sldNum" sz="quarter" idx="5"/>
          </p:nvPr>
        </p:nvSpPr>
        <p:spPr bwMode="auto">
          <a:xfrm>
            <a:off x="3855348" y="9440982"/>
            <a:ext cx="2950765" cy="49604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ＭＳ Ｐゴシック" pitchFamily="34" charset="-128"/>
                <a:cs typeface="Arial" pitchFamily="34" charset="0"/>
              </a:defRPr>
            </a:lvl1pPr>
            <a:lvl2pPr marL="742950" indent="-285750">
              <a:spcBef>
                <a:spcPct val="30000"/>
              </a:spcBef>
              <a:defRPr sz="1200">
                <a:solidFill>
                  <a:schemeClr val="tx1"/>
                </a:solidFill>
                <a:latin typeface="Calibri" pitchFamily="34" charset="0"/>
                <a:ea typeface="Arial" pitchFamily="34" charset="0"/>
                <a:cs typeface="Arial" pitchFamily="34" charset="0"/>
              </a:defRPr>
            </a:lvl2pPr>
            <a:lvl3pPr marL="1143000" indent="-228600">
              <a:spcBef>
                <a:spcPct val="30000"/>
              </a:spcBef>
              <a:defRPr sz="1200">
                <a:solidFill>
                  <a:schemeClr val="tx1"/>
                </a:solidFill>
                <a:latin typeface="Calibri" pitchFamily="34" charset="0"/>
                <a:ea typeface="Arial" pitchFamily="34" charset="0"/>
                <a:cs typeface="Arial" pitchFamily="34" charset="0"/>
              </a:defRPr>
            </a:lvl3pPr>
            <a:lvl4pPr marL="1600200" indent="-228600">
              <a:spcBef>
                <a:spcPct val="30000"/>
              </a:spcBef>
              <a:defRPr sz="1200">
                <a:solidFill>
                  <a:schemeClr val="tx1"/>
                </a:solidFill>
                <a:latin typeface="Calibri" pitchFamily="34" charset="0"/>
                <a:ea typeface="Arial" pitchFamily="34" charset="0"/>
                <a:cs typeface="Arial" pitchFamily="34" charset="0"/>
              </a:defRPr>
            </a:lvl4pPr>
            <a:lvl5pPr marL="2057400" indent="-228600">
              <a:spcBef>
                <a:spcPct val="30000"/>
              </a:spcBef>
              <a:defRPr sz="1200">
                <a:solidFill>
                  <a:schemeClr val="tx1"/>
                </a:solidFill>
                <a:latin typeface="Calibri" pitchFamily="34" charset="0"/>
                <a:ea typeface="Arial"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Calibri" pitchFamily="34" charset="0"/>
                <a:ea typeface="Arial"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Calibri" pitchFamily="34" charset="0"/>
                <a:ea typeface="Arial"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Calibri" pitchFamily="34" charset="0"/>
                <a:ea typeface="Arial"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Calibri" pitchFamily="34" charset="0"/>
                <a:ea typeface="Arial" pitchFamily="34" charset="0"/>
                <a:cs typeface="Arial" pitchFamily="34" charset="0"/>
              </a:defRPr>
            </a:lvl9pPr>
          </a:lstStyle>
          <a:p>
            <a:pPr>
              <a:spcBef>
                <a:spcPct val="0"/>
              </a:spcBef>
            </a:pPr>
            <a:fld id="{CC2E842D-B63F-4434-895B-ECBAE9C18B59}" type="slidenum">
              <a:rPr lang="en-US" altLang="en-US">
                <a:solidFill>
                  <a:srgbClr val="000000"/>
                </a:solidFill>
              </a:rPr>
              <a:pPr>
                <a:spcBef>
                  <a:spcPct val="0"/>
                </a:spcBef>
              </a:pPr>
              <a:t>4</a:t>
            </a:fld>
            <a:endParaRPr lang="en-US" altLang="en-US">
              <a:solidFill>
                <a:srgbClr val="000000"/>
              </a:solidFill>
            </a:endParaRPr>
          </a:p>
        </p:txBody>
      </p:sp>
    </p:spTree>
    <p:extLst>
      <p:ext uri="{BB962C8B-B14F-4D97-AF65-F5344CB8AC3E}">
        <p14:creationId xmlns:p14="http://schemas.microsoft.com/office/powerpoint/2010/main" val="1696669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AU">
              <a:latin typeface="Calibri" charset="0"/>
            </a:endParaRP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B47CDC9-E26F-EA4B-9AA3-830118EA7C02}" type="slidenum">
              <a:rPr lang="en-AU">
                <a:latin typeface="Calibri" charset="0"/>
              </a:rPr>
              <a:pPr eaLnBrk="1" hangingPunct="1"/>
              <a:t>5</a:t>
            </a:fld>
            <a:endParaRPr lang="en-AU">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AU">
              <a:latin typeface="Calibri" charset="0"/>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095FDC0-D6BD-6847-BCDA-5DB0F0DDA338}" type="slidenum">
              <a:rPr lang="en-AU">
                <a:latin typeface="Calibri" charset="0"/>
              </a:rPr>
              <a:pPr eaLnBrk="1" hangingPunct="1"/>
              <a:t>6</a:t>
            </a:fld>
            <a:endParaRPr lang="en-AU">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STEM- Australian</a:t>
            </a:r>
            <a:r>
              <a:rPr lang="en-AU" b="1" baseline="0" dirty="0" smtClean="0"/>
              <a:t> Commonwealth Policies</a:t>
            </a:r>
            <a:endParaRPr lang="en-AU" b="1" dirty="0" smtClean="0"/>
          </a:p>
          <a:p>
            <a:pPr lvl="1"/>
            <a:r>
              <a:rPr lang="en-AU" dirty="0" smtClean="0"/>
              <a:t>Science, Technology, Engineering and Mathematics</a:t>
            </a:r>
          </a:p>
          <a:p>
            <a:pPr lvl="1"/>
            <a:r>
              <a:rPr lang="en-AU" dirty="0" smtClean="0"/>
              <a:t>The Federal Government has educational and innovation policy objectives of delivering world class STEM education. </a:t>
            </a:r>
          </a:p>
          <a:p>
            <a:pPr lvl="1"/>
            <a:r>
              <a:rPr lang="en-AU" dirty="0" smtClean="0"/>
              <a:t>In 2014, Australian Government’s Industry Innovation and Competitiveness Agenda— $12m package</a:t>
            </a:r>
          </a:p>
          <a:p>
            <a:pPr lvl="1"/>
            <a:r>
              <a:rPr lang="en-AU" dirty="0" smtClean="0"/>
              <a:t>Australian Maths and Science Partnership Program — $16.4m</a:t>
            </a:r>
          </a:p>
          <a:p>
            <a:endParaRPr lang="en-US" dirty="0"/>
          </a:p>
        </p:txBody>
      </p:sp>
      <p:sp>
        <p:nvSpPr>
          <p:cNvPr id="4" name="Slide Number Placeholder 3"/>
          <p:cNvSpPr>
            <a:spLocks noGrp="1"/>
          </p:cNvSpPr>
          <p:nvPr>
            <p:ph type="sldNum" sz="quarter" idx="10"/>
          </p:nvPr>
        </p:nvSpPr>
        <p:spPr/>
        <p:txBody>
          <a:bodyPr/>
          <a:lstStyle/>
          <a:p>
            <a:fld id="{60F6156D-0C0E-4848-AB68-9F70F02A554C}" type="slidenum">
              <a:rPr lang="en-AU" smtClean="0"/>
              <a:t>11</a:t>
            </a:fld>
            <a:endParaRPr lang="en-AU"/>
          </a:p>
        </p:txBody>
      </p:sp>
    </p:spTree>
    <p:extLst>
      <p:ext uri="{BB962C8B-B14F-4D97-AF65-F5344CB8AC3E}">
        <p14:creationId xmlns:p14="http://schemas.microsoft.com/office/powerpoint/2010/main" val="2582073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err="1" smtClean="0"/>
              <a:t>Merivale</a:t>
            </a:r>
            <a:r>
              <a:rPr lang="en-US" dirty="0" smtClean="0"/>
              <a:t> High schools has developed a </a:t>
            </a:r>
            <a:r>
              <a:rPr lang="en-US" dirty="0" err="1" smtClean="0"/>
              <a:t>moisturiser</a:t>
            </a:r>
            <a:r>
              <a:rPr lang="en-US" dirty="0" smtClean="0"/>
              <a:t> to use in the space which will be tested by the astronauts in space</a:t>
            </a:r>
          </a:p>
          <a:p>
            <a:endParaRPr lang="en-US" dirty="0"/>
          </a:p>
          <a:p>
            <a:r>
              <a:rPr lang="en-US" dirty="0" smtClean="0"/>
              <a:t>1000 students across 40 schools </a:t>
            </a:r>
            <a:r>
              <a:rPr lang="mr-IN" dirty="0" smtClean="0"/>
              <a:t>–</a:t>
            </a:r>
            <a:r>
              <a:rPr lang="en-US" dirty="0" smtClean="0"/>
              <a:t> dozens of their experiments blasting </a:t>
            </a:r>
            <a:r>
              <a:rPr lang="en-US" dirty="0"/>
              <a:t>into </a:t>
            </a:r>
            <a:r>
              <a:rPr lang="en-US" dirty="0" smtClean="0"/>
              <a:t>space</a:t>
            </a:r>
          </a:p>
          <a:p>
            <a:r>
              <a:rPr lang="en-US" dirty="0" smtClean="0"/>
              <a:t>experiments </a:t>
            </a:r>
            <a:r>
              <a:rPr lang="en-US" dirty="0"/>
              <a:t>that will be able to measure the radiation astronauts are exposed to on the ISS, gauge the change in speed or altitude during an evasive </a:t>
            </a:r>
            <a:r>
              <a:rPr lang="en-US" dirty="0" err="1"/>
              <a:t>manoeuvre</a:t>
            </a:r>
            <a:r>
              <a:rPr lang="en-US" dirty="0"/>
              <a:t>, or use patterns in the data to create visual or audio artworks.</a:t>
            </a:r>
          </a:p>
        </p:txBody>
      </p:sp>
      <p:sp>
        <p:nvSpPr>
          <p:cNvPr id="4" name="Slide Number Placeholder 3"/>
          <p:cNvSpPr>
            <a:spLocks noGrp="1"/>
          </p:cNvSpPr>
          <p:nvPr>
            <p:ph type="sldNum" sz="quarter" idx="10"/>
          </p:nvPr>
        </p:nvSpPr>
        <p:spPr/>
        <p:txBody>
          <a:bodyPr/>
          <a:lstStyle/>
          <a:p>
            <a:fld id="{60F6156D-0C0E-4848-AB68-9F70F02A554C}" type="slidenum">
              <a:rPr lang="en-AU" smtClean="0"/>
              <a:t>13</a:t>
            </a:fld>
            <a:endParaRPr lang="en-AU"/>
          </a:p>
        </p:txBody>
      </p:sp>
    </p:spTree>
    <p:extLst>
      <p:ext uri="{BB962C8B-B14F-4D97-AF65-F5344CB8AC3E}">
        <p14:creationId xmlns:p14="http://schemas.microsoft.com/office/powerpoint/2010/main" val="3346279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0F6156D-0C0E-4848-AB68-9F70F02A554C}" type="slidenum">
              <a:rPr lang="en-AU" smtClean="0"/>
              <a:t>14</a:t>
            </a:fld>
            <a:endParaRPr lang="en-AU"/>
          </a:p>
        </p:txBody>
      </p:sp>
    </p:spTree>
    <p:extLst>
      <p:ext uri="{BB962C8B-B14F-4D97-AF65-F5344CB8AC3E}">
        <p14:creationId xmlns:p14="http://schemas.microsoft.com/office/powerpoint/2010/main" val="2697819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0F6156D-0C0E-4848-AB68-9F70F02A554C}" type="slidenum">
              <a:rPr lang="en-AU" smtClean="0"/>
              <a:t>15</a:t>
            </a:fld>
            <a:endParaRPr lang="en-AU"/>
          </a:p>
        </p:txBody>
      </p:sp>
    </p:spTree>
    <p:extLst>
      <p:ext uri="{BB962C8B-B14F-4D97-AF65-F5344CB8AC3E}">
        <p14:creationId xmlns:p14="http://schemas.microsoft.com/office/powerpoint/2010/main" val="1263106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0F6156D-0C0E-4848-AB68-9F70F02A554C}" type="slidenum">
              <a:rPr lang="en-AU" smtClean="0"/>
              <a:t>17</a:t>
            </a:fld>
            <a:endParaRPr lang="en-AU"/>
          </a:p>
        </p:txBody>
      </p:sp>
    </p:spTree>
    <p:extLst>
      <p:ext uri="{BB962C8B-B14F-4D97-AF65-F5344CB8AC3E}">
        <p14:creationId xmlns:p14="http://schemas.microsoft.com/office/powerpoint/2010/main" val="2646102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0F6156D-0C0E-4848-AB68-9F70F02A554C}" type="slidenum">
              <a:rPr lang="en-AU" smtClean="0"/>
              <a:t>18</a:t>
            </a:fld>
            <a:endParaRPr lang="en-AU"/>
          </a:p>
        </p:txBody>
      </p:sp>
    </p:spTree>
    <p:extLst>
      <p:ext uri="{BB962C8B-B14F-4D97-AF65-F5344CB8AC3E}">
        <p14:creationId xmlns:p14="http://schemas.microsoft.com/office/powerpoint/2010/main" val="1774396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0F6156D-0C0E-4848-AB68-9F70F02A554C}" type="slidenum">
              <a:rPr lang="en-AU" smtClean="0"/>
              <a:t>19</a:t>
            </a:fld>
            <a:endParaRPr lang="en-AU"/>
          </a:p>
        </p:txBody>
      </p:sp>
    </p:spTree>
    <p:extLst>
      <p:ext uri="{BB962C8B-B14F-4D97-AF65-F5344CB8AC3E}">
        <p14:creationId xmlns:p14="http://schemas.microsoft.com/office/powerpoint/2010/main" val="1110545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0F6156D-0C0E-4848-AB68-9F70F02A554C}" type="slidenum">
              <a:rPr lang="en-AU" smtClean="0"/>
              <a:t>20</a:t>
            </a:fld>
            <a:endParaRPr lang="en-AU"/>
          </a:p>
        </p:txBody>
      </p:sp>
    </p:spTree>
    <p:extLst>
      <p:ext uri="{BB962C8B-B14F-4D97-AF65-F5344CB8AC3E}">
        <p14:creationId xmlns:p14="http://schemas.microsoft.com/office/powerpoint/2010/main" val="158078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2650" y="746125"/>
            <a:ext cx="4967288" cy="3725863"/>
          </a:xfrm>
        </p:spPr>
      </p:sp>
      <p:sp>
        <p:nvSpPr>
          <p:cNvPr id="3" name="Notes Placeholder 2"/>
          <p:cNvSpPr>
            <a:spLocks noGrp="1"/>
          </p:cNvSpPr>
          <p:nvPr>
            <p:ph type="body" idx="1"/>
          </p:nvPr>
        </p:nvSpPr>
        <p:spPr>
          <a:xfrm>
            <a:off x="739304" y="4609629"/>
            <a:ext cx="5400600" cy="4831016"/>
          </a:xfrm>
        </p:spPr>
        <p:txBody>
          <a:bodyPr/>
          <a:lstStyle/>
          <a:p>
            <a:r>
              <a:rPr lang="en-AU" sz="1200" b="1" dirty="0" smtClean="0">
                <a:latin typeface="Arial" panose="020B0604020202020204" pitchFamily="34" charset="0"/>
                <a:cs typeface="Arial" panose="020B0604020202020204" pitchFamily="34" charset="0"/>
              </a:rPr>
              <a:t>ALRC - background</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In February 2014 the Government released the Australian Law Reform Commission’s (ALRC) report Copyright and the Digital Economy.  The ALRC received 870 public and 139 confidential submissions and undertook 109 consultations with a full range of stakeholders.  It’s conclusion at the end of this process was that the exceptions in the copyright act had not kept pace with changes in technology and practice, and are no longer fit for purpose. </a:t>
            </a:r>
          </a:p>
          <a:p>
            <a:pPr marL="0" indent="0">
              <a:buFont typeface="Arial" panose="020B0604020202020204" pitchFamily="34" charset="0"/>
              <a:buNone/>
            </a:pPr>
            <a:endParaRPr lang="en-AU" sz="1200" dirty="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AU" sz="1200" b="1" dirty="0" smtClean="0">
                <a:latin typeface="Arial" panose="020B0604020202020204" pitchFamily="34" charset="0"/>
                <a:cs typeface="Arial" panose="020B0604020202020204" pitchFamily="34" charset="0"/>
              </a:rPr>
              <a:t>ALRC</a:t>
            </a:r>
            <a:r>
              <a:rPr lang="en-AU" sz="1200" b="1" baseline="0" dirty="0" smtClean="0">
                <a:latin typeface="Arial" panose="020B0604020202020204" pitchFamily="34" charset="0"/>
                <a:cs typeface="Arial" panose="020B0604020202020204" pitchFamily="34" charset="0"/>
              </a:rPr>
              <a:t> – Statutory licences</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In its final report on Copyright and the Digital Economy, the Australian Law Reform Commission (ALRC) has made some recommendations to retain, but simplify and make less prescriptive, the statutory licensing scheme.</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Whilst the ALRC has moved back from its earlier recommendation on repealing the statutory licensing scheme, it flags that if the fair use and new exceptions for government use are not introduced, there would be reason to revisit repealing the statutory licensing scheme. </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The ARLC also recommends a number of reforms to address specific criticisms of the statutory licensing scheme, including:</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clarification that the statutory licences do not apply where use of material falls within an exception to copyright -  this will be particularly important if the ALRC’s recommendations to introduce a fair use exception or expand the existing fair dealing exceptions are accepted</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clarification that statutory licences do not apply where an alternative licence is negotiated – a clarification that is recommended as a check on the market power of collecting societies</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removal of requirement that governments must notify or pay equitable remuneration to a declared collecting society, so that governments have the option to deal directly with rights holders </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making statutory licences less prescriptive and more flexible - detailed provisions concerning the setting of equitable remuneration, remuneration notices, records notices, record keeping, sampling notices and survey requirements should be removed and terms should be agreed between the relevant parties, or by the Copyright Tribunal</a:t>
            </a:r>
          </a:p>
          <a:p>
            <a:pPr marL="0" indent="0">
              <a:buFont typeface="Arial" panose="020B0604020202020204" pitchFamily="34" charset="0"/>
              <a:buNone/>
            </a:pPr>
            <a:endParaRPr lang="en-AU" sz="1200" dirty="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AU" sz="1200" b="1" dirty="0" smtClean="0">
                <a:latin typeface="Arial" panose="020B0604020202020204" pitchFamily="34" charset="0"/>
                <a:cs typeface="Arial" panose="020B0604020202020204" pitchFamily="34" charset="0"/>
              </a:rPr>
              <a:t>ALRC – Fair use</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The central recommendation was the introduction of a flexible ‘fair use’ exception to copyright.  This recommendation is supported by schools, universities, cultural institutions, consumer organisation, libraries, tech companies and organisations assisting the blind and visually impaired. </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Currently any use that does not fall within one of the specific copyright exceptions infringes copyright, leading to problems such as:</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cultural institution being unable to digitise cultural heritage; </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tech companies unable index and cache onshore; and </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consumers with different rules for their home use of VHS tapes compared to DVDs. </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Fair use by comparison is a broad, flexible exception for copyright use that is based on the central question, ‘is this use fair’? To determine whether a use is fair, four factors are weighed:</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the purposes and character of the use; </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nature of the material;  </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the amount used; and</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the effect on the market for/value of the material. </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The ALRC also proposed that 11 illustrative purposes should guide the courts as to uses that were more likely to be fair, such as education, reporting the news and disability access.  </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The introduction of fair use would replace almost 30 existing technical exceptions, increasing the clarity and cohesion of Australia’s copyright law.  It will be easier to comprehend, especially for lay people trying to work out the limits of exceptions available to them.  </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The ALRC recommended fair use because it will assist in innovation, match consumer expectations, be more flexible and protect the market for artists and creators.  The world’s largest exporter of cultural goods, the USA, has a fair use system, as do Singapore, Israel and South Korea.  </a:t>
            </a:r>
          </a:p>
          <a:p>
            <a:pPr marL="17145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As the ALRC states, the effect of the reforms, including the introduction of fair use, will be that:</a:t>
            </a:r>
          </a:p>
          <a:p>
            <a:pPr marL="628650" lvl="1"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“Australian copyright law can be applied to new technologies and new commercial and consumer practices, without constant recourse to legislative change. Fair use will promote innovation and enable a market-based response to the demands of the digital age.  The reforms will enhance access to cultural material, without undermining incentives to create. The recommended exceptions are also intended to be more consistent with public standards of fairness.”</a:t>
            </a:r>
          </a:p>
          <a:p>
            <a:pPr marL="171450" lvl="0" indent="-171450">
              <a:buFont typeface="Arial" panose="020B0604020202020204" pitchFamily="34" charset="0"/>
              <a:buChar char="•"/>
            </a:pPr>
            <a:r>
              <a:rPr lang="en-AU" sz="1200" dirty="0" smtClean="0">
                <a:latin typeface="Arial" panose="020B0604020202020204" pitchFamily="34" charset="0"/>
                <a:cs typeface="Arial" panose="020B0604020202020204" pitchFamily="34" charset="0"/>
              </a:rPr>
              <a:t>We are hopeful that the change of government and the PC Review will lead to a renewed interest in the fair use debate in Australia. (read that as we’re pretty sure it’s got a pretty good chance now, as long as the PC review gives Turnbull an economic excuse).</a:t>
            </a:r>
          </a:p>
        </p:txBody>
      </p:sp>
      <p:sp>
        <p:nvSpPr>
          <p:cNvPr id="4" name="Slide Number Placeholder 3"/>
          <p:cNvSpPr>
            <a:spLocks noGrp="1"/>
          </p:cNvSpPr>
          <p:nvPr>
            <p:ph type="sldNum" sz="quarter" idx="10"/>
          </p:nvPr>
        </p:nvSpPr>
        <p:spPr/>
        <p:txBody>
          <a:bodyPr/>
          <a:lstStyle/>
          <a:p>
            <a:fld id="{60F6156D-0C0E-4848-AB68-9F70F02A554C}" type="slidenum">
              <a:rPr lang="en-AU" smtClean="0"/>
              <a:t>21</a:t>
            </a:fld>
            <a:endParaRPr lang="en-AU"/>
          </a:p>
        </p:txBody>
      </p:sp>
    </p:spTree>
    <p:extLst>
      <p:ext uri="{BB962C8B-B14F-4D97-AF65-F5344CB8AC3E}">
        <p14:creationId xmlns:p14="http://schemas.microsoft.com/office/powerpoint/2010/main" val="2313303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0F6156D-0C0E-4848-AB68-9F70F02A554C}" type="slidenum">
              <a:rPr lang="en-AU" smtClean="0"/>
              <a:t>22</a:t>
            </a:fld>
            <a:endParaRPr lang="en-AU"/>
          </a:p>
        </p:txBody>
      </p:sp>
    </p:spTree>
    <p:extLst>
      <p:ext uri="{BB962C8B-B14F-4D97-AF65-F5344CB8AC3E}">
        <p14:creationId xmlns:p14="http://schemas.microsoft.com/office/powerpoint/2010/main" val="243816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0F6156D-0C0E-4848-AB68-9F70F02A554C}" type="slidenum">
              <a:rPr lang="en-AU" smtClean="0"/>
              <a:t>23</a:t>
            </a:fld>
            <a:endParaRPr lang="en-AU"/>
          </a:p>
        </p:txBody>
      </p:sp>
    </p:spTree>
    <p:extLst>
      <p:ext uri="{BB962C8B-B14F-4D97-AF65-F5344CB8AC3E}">
        <p14:creationId xmlns:p14="http://schemas.microsoft.com/office/powerpoint/2010/main" val="19193727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6156D-0C0E-4848-AB68-9F70F02A554C}" type="slidenum">
              <a:rPr lang="en-AU" smtClean="0"/>
              <a:t>26</a:t>
            </a:fld>
            <a:endParaRPr lang="en-AU"/>
          </a:p>
        </p:txBody>
      </p:sp>
    </p:spTree>
    <p:extLst>
      <p:ext uri="{BB962C8B-B14F-4D97-AF65-F5344CB8AC3E}">
        <p14:creationId xmlns:p14="http://schemas.microsoft.com/office/powerpoint/2010/main" val="2358520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0F6156D-0C0E-4848-AB68-9F70F02A554C}" type="slidenum">
              <a:rPr lang="en-AU" smtClean="0"/>
              <a:t>27</a:t>
            </a:fld>
            <a:endParaRPr lang="en-AU"/>
          </a:p>
        </p:txBody>
      </p:sp>
    </p:spTree>
    <p:extLst>
      <p:ext uri="{BB962C8B-B14F-4D97-AF65-F5344CB8AC3E}">
        <p14:creationId xmlns:p14="http://schemas.microsoft.com/office/powerpoint/2010/main" val="1614173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1272" y="4721186"/>
            <a:ext cx="6048672" cy="4472702"/>
          </a:xfrm>
        </p:spPr>
        <p:txBody>
          <a:bodyPr/>
          <a:lstStyle/>
          <a:p>
            <a:pPr marL="171450" lvl="0"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The Productivity Commission has been asked by the Commonwealth Government to conduct a public inquiry into Australia’s intellectual property system, including copyright. </a:t>
            </a:r>
          </a:p>
          <a:p>
            <a:pPr marL="171450" lvl="0"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In early October, the Productivity Commission released an Issues Paper (</a:t>
            </a:r>
            <a:r>
              <a:rPr lang="en-AU" sz="1200" u="sng" kern="1200" dirty="0" smtClean="0">
                <a:solidFill>
                  <a:schemeClr val="tx1"/>
                </a:solidFill>
                <a:effectLst/>
                <a:latin typeface="Arial" panose="020B0604020202020204" pitchFamily="34" charset="0"/>
                <a:ea typeface="+mn-ea"/>
                <a:cs typeface="Arial" panose="020B0604020202020204" pitchFamily="34" charset="0"/>
                <a:hlinkClick r:id="rId3"/>
              </a:rPr>
              <a:t>http://www.pc.gov.au/inquiries/current/intellectual-property</a:t>
            </a:r>
            <a:r>
              <a:rPr lang="en-AU" sz="1200" kern="1200" dirty="0" smtClean="0">
                <a:solidFill>
                  <a:schemeClr val="tx1"/>
                </a:solidFill>
                <a:effectLst/>
                <a:latin typeface="Arial" panose="020B0604020202020204" pitchFamily="34" charset="0"/>
                <a:ea typeface="+mn-ea"/>
                <a:cs typeface="Arial" panose="020B0604020202020204" pitchFamily="34" charset="0"/>
              </a:rPr>
              <a:t>), and is seeking input on questions that include the role that fair dealing and/or fair use can play in striking a better copyright balance, whether copyright remains “fit for purpose”, and whether changes are needed to reduce the compliance and administrative costs associated with intellectual property rules. </a:t>
            </a:r>
          </a:p>
          <a:p>
            <a:pPr marL="171450" lvl="0"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This review is very important and key to achieving the copyright law reform being sought by the education sector.  NCU’s recommendations in the submission will be similar to the recommendations put forth for the ALRC review.  AEEYSOC approved all of NCU’s submissions to the ALRC throughout 2012 and 2013.</a:t>
            </a:r>
          </a:p>
          <a:p>
            <a:pPr marL="171450" lvl="0"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The Productivity Commission has been directed to have regard to the ALRC’s recommendations in its Copyright and the Digital Economy report.  As previously reported to AEEYSOC, these recommendations include not only the enactment of a fair use exception, but also orphan works reform in the form of an amendment to the Copyright Act to limit the remedies available for infringement where a user has conducted a diligent search for the copyright holder. </a:t>
            </a:r>
          </a:p>
          <a:p>
            <a:pPr marL="171450" lvl="0"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The framework that the Productivity Commission is adopting will provide another forum for NCU/CAG to advocate for these important copyright reforms.  </a:t>
            </a:r>
          </a:p>
          <a:p>
            <a:pPr marL="171450" lvl="0"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Submissions in response to the Issues Paper are due by 30 November 2015. The Commission is required to provide a draft report by March 2016 and a final report by August 2016. </a:t>
            </a:r>
          </a:p>
          <a:p>
            <a:pPr marL="171450" lvl="0"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NCU is currently drafting a submission to the Issues Paper.  A summary of the approach is as follows:</a:t>
            </a:r>
          </a:p>
          <a:p>
            <a:pPr marL="628650" lvl="1"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An introduction, highlighting the importance of STEM subjects and setting out the educational copying framework;</a:t>
            </a:r>
          </a:p>
          <a:p>
            <a:pPr marL="628650" lvl="1"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An explanation that the existing copyright exceptions are not fit for purpose in a digital environment;</a:t>
            </a:r>
          </a:p>
          <a:p>
            <a:pPr marL="628650" lvl="1"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Debunking common myths and misperceptions about fair use;</a:t>
            </a:r>
          </a:p>
          <a:p>
            <a:pPr marL="628650" lvl="1"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A demonstration and explanation that the educational copying regime is economically inefficient;</a:t>
            </a:r>
          </a:p>
          <a:p>
            <a:pPr marL="628650" lvl="1"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An explanation of the ‘Haines’ issue (</a:t>
            </a:r>
            <a:r>
              <a:rPr lang="en-AU" sz="1200" kern="1200" dirty="0" err="1" smtClean="0">
                <a:solidFill>
                  <a:schemeClr val="tx1"/>
                </a:solidFill>
                <a:effectLst/>
                <a:latin typeface="Arial" panose="020B0604020202020204" pitchFamily="34" charset="0"/>
                <a:ea typeface="+mn-ea"/>
                <a:cs typeface="Arial" panose="020B0604020202020204" pitchFamily="34" charset="0"/>
              </a:rPr>
              <a:t>ie</a:t>
            </a:r>
            <a:r>
              <a:rPr lang="en-AU" sz="1200" kern="1200" dirty="0" smtClean="0">
                <a:solidFill>
                  <a:schemeClr val="tx1"/>
                </a:solidFill>
                <a:effectLst/>
                <a:latin typeface="Arial" panose="020B0604020202020204" pitchFamily="34" charset="0"/>
                <a:ea typeface="+mn-ea"/>
                <a:cs typeface="Arial" panose="020B0604020202020204" pitchFamily="34" charset="0"/>
              </a:rPr>
              <a:t> that schools in Australian are not able to copy on behalf of their students under the existing copyright exceptions);</a:t>
            </a:r>
          </a:p>
          <a:p>
            <a:pPr marL="628650" lvl="1"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Give evidence of the economic inefficiencies currently occurring in the copyright regime and how these may be fixed, as well as demonstrating the school sector’s economic contribution and highlighting the benefits of fair use/a flexible exception.</a:t>
            </a:r>
          </a:p>
          <a:p>
            <a:endParaRPr lang="en-AU" dirty="0"/>
          </a:p>
        </p:txBody>
      </p:sp>
      <p:sp>
        <p:nvSpPr>
          <p:cNvPr id="4" name="Slide Number Placeholder 3"/>
          <p:cNvSpPr>
            <a:spLocks noGrp="1"/>
          </p:cNvSpPr>
          <p:nvPr>
            <p:ph type="sldNum" sz="quarter" idx="10"/>
          </p:nvPr>
        </p:nvSpPr>
        <p:spPr/>
        <p:txBody>
          <a:bodyPr/>
          <a:lstStyle/>
          <a:p>
            <a:fld id="{60F6156D-0C0E-4848-AB68-9F70F02A554C}" type="slidenum">
              <a:rPr lang="en-AU" smtClean="0"/>
              <a:t>28</a:t>
            </a:fld>
            <a:endParaRPr lang="en-AU"/>
          </a:p>
        </p:txBody>
      </p:sp>
    </p:spTree>
    <p:extLst>
      <p:ext uri="{BB962C8B-B14F-4D97-AF65-F5344CB8AC3E}">
        <p14:creationId xmlns:p14="http://schemas.microsoft.com/office/powerpoint/2010/main" val="3039928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Report released finally in</a:t>
            </a:r>
            <a:r>
              <a:rPr lang="en-US" baseline="0" dirty="0" smtClean="0"/>
              <a:t> December 2016</a:t>
            </a:r>
          </a:p>
          <a:p>
            <a:endParaRPr lang="en-US" dirty="0"/>
          </a:p>
        </p:txBody>
      </p:sp>
      <p:sp>
        <p:nvSpPr>
          <p:cNvPr id="4" name="Slide Number Placeholder 3"/>
          <p:cNvSpPr>
            <a:spLocks noGrp="1"/>
          </p:cNvSpPr>
          <p:nvPr>
            <p:ph type="sldNum" sz="quarter" idx="10"/>
          </p:nvPr>
        </p:nvSpPr>
        <p:spPr/>
        <p:txBody>
          <a:bodyPr/>
          <a:lstStyle/>
          <a:p>
            <a:fld id="{60F6156D-0C0E-4848-AB68-9F70F02A554C}" type="slidenum">
              <a:rPr lang="en-AU" smtClean="0"/>
              <a:t>30</a:t>
            </a:fld>
            <a:endParaRPr lang="en-AU"/>
          </a:p>
        </p:txBody>
      </p:sp>
    </p:spTree>
    <p:extLst>
      <p:ext uri="{BB962C8B-B14F-4D97-AF65-F5344CB8AC3E}">
        <p14:creationId xmlns:p14="http://schemas.microsoft.com/office/powerpoint/2010/main" val="2142917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6156D-0C0E-4848-AB68-9F70F02A554C}" type="slidenum">
              <a:rPr lang="en-AU" smtClean="0"/>
              <a:t>31</a:t>
            </a:fld>
            <a:endParaRPr lang="en-AU"/>
          </a:p>
        </p:txBody>
      </p:sp>
    </p:spTree>
    <p:extLst>
      <p:ext uri="{BB962C8B-B14F-4D97-AF65-F5344CB8AC3E}">
        <p14:creationId xmlns:p14="http://schemas.microsoft.com/office/powerpoint/2010/main" val="1662803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6156D-0C0E-4848-AB68-9F70F02A554C}" type="slidenum">
              <a:rPr lang="en-AU" smtClean="0"/>
              <a:t>32</a:t>
            </a:fld>
            <a:endParaRPr lang="en-AU"/>
          </a:p>
        </p:txBody>
      </p:sp>
    </p:spTree>
    <p:extLst>
      <p:ext uri="{BB962C8B-B14F-4D97-AF65-F5344CB8AC3E}">
        <p14:creationId xmlns:p14="http://schemas.microsoft.com/office/powerpoint/2010/main" val="37469331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6156D-0C0E-4848-AB68-9F70F02A554C}" type="slidenum">
              <a:rPr lang="en-AU" smtClean="0"/>
              <a:t>33</a:t>
            </a:fld>
            <a:endParaRPr lang="en-AU"/>
          </a:p>
        </p:txBody>
      </p:sp>
    </p:spTree>
    <p:extLst>
      <p:ext uri="{BB962C8B-B14F-4D97-AF65-F5344CB8AC3E}">
        <p14:creationId xmlns:p14="http://schemas.microsoft.com/office/powerpoint/2010/main" val="1607163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6156D-0C0E-4848-AB68-9F70F02A554C}" type="slidenum">
              <a:rPr lang="en-AU" smtClean="0"/>
              <a:t>34</a:t>
            </a:fld>
            <a:endParaRPr lang="en-AU"/>
          </a:p>
        </p:txBody>
      </p:sp>
    </p:spTree>
    <p:extLst>
      <p:ext uri="{BB962C8B-B14F-4D97-AF65-F5344CB8AC3E}">
        <p14:creationId xmlns:p14="http://schemas.microsoft.com/office/powerpoint/2010/main" val="4949659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6156D-0C0E-4848-AB68-9F70F02A554C}" type="slidenum">
              <a:rPr lang="en-AU" smtClean="0"/>
              <a:t>35</a:t>
            </a:fld>
            <a:endParaRPr lang="en-AU"/>
          </a:p>
        </p:txBody>
      </p:sp>
    </p:spTree>
    <p:extLst>
      <p:ext uri="{BB962C8B-B14F-4D97-AF65-F5344CB8AC3E}">
        <p14:creationId xmlns:p14="http://schemas.microsoft.com/office/powerpoint/2010/main" val="5661443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6156D-0C0E-4848-AB68-9F70F02A554C}" type="slidenum">
              <a:rPr lang="en-AU" smtClean="0"/>
              <a:t>36</a:t>
            </a:fld>
            <a:endParaRPr lang="en-AU"/>
          </a:p>
        </p:txBody>
      </p:sp>
    </p:spTree>
    <p:extLst>
      <p:ext uri="{BB962C8B-B14F-4D97-AF65-F5344CB8AC3E}">
        <p14:creationId xmlns:p14="http://schemas.microsoft.com/office/powerpoint/2010/main" val="28525336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6156D-0C0E-4848-AB68-9F70F02A554C}" type="slidenum">
              <a:rPr lang="en-AU" smtClean="0"/>
              <a:t>37</a:t>
            </a:fld>
            <a:endParaRPr lang="en-AU"/>
          </a:p>
        </p:txBody>
      </p:sp>
    </p:spTree>
    <p:extLst>
      <p:ext uri="{BB962C8B-B14F-4D97-AF65-F5344CB8AC3E}">
        <p14:creationId xmlns:p14="http://schemas.microsoft.com/office/powerpoint/2010/main" val="11946609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6156D-0C0E-4848-AB68-9F70F02A554C}" type="slidenum">
              <a:rPr lang="en-AU" smtClean="0"/>
              <a:t>38</a:t>
            </a:fld>
            <a:endParaRPr lang="en-AU"/>
          </a:p>
        </p:txBody>
      </p:sp>
    </p:spTree>
    <p:extLst>
      <p:ext uri="{BB962C8B-B14F-4D97-AF65-F5344CB8AC3E}">
        <p14:creationId xmlns:p14="http://schemas.microsoft.com/office/powerpoint/2010/main" val="38012700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NCU, Universities Australia, Copyright Agency and </a:t>
            </a:r>
            <a:r>
              <a:rPr lang="en-AU" sz="1200" kern="1200" dirty="0" err="1" smtClean="0">
                <a:solidFill>
                  <a:schemeClr val="tx1"/>
                </a:solidFill>
                <a:effectLst/>
                <a:latin typeface="Arial" panose="020B0604020202020204" pitchFamily="34" charset="0"/>
                <a:ea typeface="+mn-ea"/>
                <a:cs typeface="Arial" panose="020B0604020202020204" pitchFamily="34" charset="0"/>
              </a:rPr>
              <a:t>Screenrights</a:t>
            </a:r>
            <a:r>
              <a:rPr lang="en-AU" sz="1200" kern="1200" dirty="0" smtClean="0">
                <a:solidFill>
                  <a:schemeClr val="tx1"/>
                </a:solidFill>
                <a:effectLst/>
                <a:latin typeface="Arial" panose="020B0604020202020204" pitchFamily="34" charset="0"/>
                <a:ea typeface="+mn-ea"/>
                <a:cs typeface="Arial" panose="020B0604020202020204" pitchFamily="34" charset="0"/>
              </a:rPr>
              <a:t> reached agreement on the form of a simplified and streamlined statutory licence (in the form approved by AEEYSOC in August) which all four stakeholders have asked the Commonwealth Government to implement.  </a:t>
            </a:r>
          </a:p>
          <a:p>
            <a:pPr marL="171450" lvl="0" indent="-171450">
              <a:spcAft>
                <a:spcPts val="1200"/>
              </a:spcAft>
              <a:buFont typeface="Arial" panose="020B0604020202020204" pitchFamily="34" charset="0"/>
              <a:buChar char="•"/>
            </a:pPr>
            <a:r>
              <a:rPr lang="en-AU" sz="1200" kern="1200" dirty="0" smtClean="0">
                <a:solidFill>
                  <a:schemeClr val="tx1"/>
                </a:solidFill>
                <a:effectLst/>
                <a:latin typeface="Arial" panose="020B0604020202020204" pitchFamily="34" charset="0"/>
                <a:ea typeface="+mn-ea"/>
                <a:cs typeface="Arial" panose="020B0604020202020204" pitchFamily="34" charset="0"/>
              </a:rPr>
              <a:t>NCU considers that this model, which is based on the model that was recommended by the Australian Law Reform Commission (ALRC) in its Copyright and the Digital Economy Report, would greatly benefit schools. It would not change the scope of the existing statutory licences (</a:t>
            </a:r>
            <a:r>
              <a:rPr lang="en-AU" sz="1200" kern="1200" dirty="0" err="1" smtClean="0">
                <a:solidFill>
                  <a:schemeClr val="tx1"/>
                </a:solidFill>
                <a:effectLst/>
                <a:latin typeface="Arial" panose="020B0604020202020204" pitchFamily="34" charset="0"/>
                <a:ea typeface="+mn-ea"/>
                <a:cs typeface="Arial" panose="020B0604020202020204" pitchFamily="34" charset="0"/>
              </a:rPr>
              <a:t>ie</a:t>
            </a:r>
            <a:r>
              <a:rPr lang="en-AU" sz="1200" kern="1200" dirty="0" smtClean="0">
                <a:solidFill>
                  <a:schemeClr val="tx1"/>
                </a:solidFill>
                <a:effectLst/>
                <a:latin typeface="Arial" panose="020B0604020202020204" pitchFamily="34" charset="0"/>
                <a:ea typeface="+mn-ea"/>
                <a:cs typeface="Arial" panose="020B0604020202020204" pitchFamily="34" charset="0"/>
              </a:rPr>
              <a:t> schools would be able to undertake the same kinds of copying as are currently permitted), but it would remove complex and technical provisions that have for many years imposed unnecessary regulatory costs on schools and which were found by the ALRC to be completely unsuited to the digital environment. It also has the potential to lead to a reduction in the amount that schools are paying under the statutory licences. </a:t>
            </a:r>
          </a:p>
          <a:p>
            <a:pPr marL="171450" lvl="0" indent="-171450">
              <a:buFont typeface="Arial" panose="020B0604020202020204" pitchFamily="34" charset="0"/>
              <a:buChar char="•"/>
            </a:pPr>
            <a:r>
              <a:rPr lang="en-US" sz="1200" kern="1200" dirty="0" smtClean="0">
                <a:solidFill>
                  <a:schemeClr val="tx1"/>
                </a:solidFill>
                <a:effectLst/>
                <a:latin typeface="Arial" panose="020B0604020202020204" pitchFamily="34" charset="0"/>
                <a:ea typeface="+mn-ea"/>
                <a:cs typeface="Arial" panose="020B0604020202020204" pitchFamily="34" charset="0"/>
              </a:rPr>
              <a:t>This model was provided to the Commonwealth Government to demonstrate how the objectives could be achieved but it should be noted that the parliamentary drafting could look very different.  </a:t>
            </a:r>
            <a:endParaRPr lang="en-AU" sz="1200" kern="1200" dirty="0" smtClean="0">
              <a:solidFill>
                <a:schemeClr val="tx1"/>
              </a:solidFill>
              <a:effectLst/>
              <a:latin typeface="Arial" panose="020B0604020202020204" pitchFamily="34" charset="0"/>
              <a:ea typeface="+mn-ea"/>
              <a:cs typeface="Arial" panose="020B0604020202020204" pitchFamily="34" charset="0"/>
            </a:endParaRPr>
          </a:p>
          <a:p>
            <a:endParaRPr lang="en-AU" dirty="0"/>
          </a:p>
        </p:txBody>
      </p:sp>
      <p:sp>
        <p:nvSpPr>
          <p:cNvPr id="4" name="Slide Number Placeholder 3"/>
          <p:cNvSpPr>
            <a:spLocks noGrp="1"/>
          </p:cNvSpPr>
          <p:nvPr>
            <p:ph type="sldNum" sz="quarter" idx="10"/>
          </p:nvPr>
        </p:nvSpPr>
        <p:spPr/>
        <p:txBody>
          <a:bodyPr/>
          <a:lstStyle/>
          <a:p>
            <a:fld id="{60F6156D-0C0E-4848-AB68-9F70F02A554C}" type="slidenum">
              <a:rPr lang="en-AU" smtClean="0"/>
              <a:t>39</a:t>
            </a:fld>
            <a:endParaRPr lang="en-AU"/>
          </a:p>
        </p:txBody>
      </p:sp>
    </p:spTree>
    <p:extLst>
      <p:ext uri="{BB962C8B-B14F-4D97-AF65-F5344CB8AC3E}">
        <p14:creationId xmlns:p14="http://schemas.microsoft.com/office/powerpoint/2010/main" val="2115907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F6156D-0C0E-4848-AB68-9F70F02A554C}" type="slidenum">
              <a:rPr lang="en-AU" smtClean="0"/>
              <a:t>40</a:t>
            </a:fld>
            <a:endParaRPr lang="en-AU"/>
          </a:p>
        </p:txBody>
      </p:sp>
    </p:spTree>
    <p:extLst>
      <p:ext uri="{BB962C8B-B14F-4D97-AF65-F5344CB8AC3E}">
        <p14:creationId xmlns:p14="http://schemas.microsoft.com/office/powerpoint/2010/main" val="2586344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6156D-0C0E-4848-AB68-9F70F02A554C}" type="slidenum">
              <a:rPr lang="en-AU" smtClean="0"/>
              <a:t>41</a:t>
            </a:fld>
            <a:endParaRPr lang="en-AU"/>
          </a:p>
        </p:txBody>
      </p:sp>
    </p:spTree>
    <p:extLst>
      <p:ext uri="{BB962C8B-B14F-4D97-AF65-F5344CB8AC3E}">
        <p14:creationId xmlns:p14="http://schemas.microsoft.com/office/powerpoint/2010/main" val="3670988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0F6156D-0C0E-4848-AB68-9F70F02A554C}" type="slidenum">
              <a:rPr lang="en-AU" smtClean="0"/>
              <a:t>43</a:t>
            </a:fld>
            <a:endParaRPr lang="en-AU"/>
          </a:p>
        </p:txBody>
      </p:sp>
    </p:spTree>
    <p:extLst>
      <p:ext uri="{BB962C8B-B14F-4D97-AF65-F5344CB8AC3E}">
        <p14:creationId xmlns:p14="http://schemas.microsoft.com/office/powerpoint/2010/main" val="17682740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cid:image003.png@01CF5950.A606E840"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2"/>
          <p:cNvSpPr>
            <a:spLocks noChangeArrowheads="1"/>
          </p:cNvSpPr>
          <p:nvPr/>
        </p:nvSpPr>
        <p:spPr bwMode="auto">
          <a:xfrm>
            <a:off x="228600" y="381000"/>
            <a:ext cx="8686800" cy="5638800"/>
          </a:xfrm>
          <a:prstGeom prst="roundRect">
            <a:avLst>
              <a:gd name="adj" fmla="val 7912"/>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pPr>
            <a:endParaRPr lang="en-AU" altLang="en-US">
              <a:solidFill>
                <a:srgbClr val="000000"/>
              </a:solidFill>
              <a:latin typeface="Times New Roman" pitchFamily="18" charset="0"/>
            </a:endParaRPr>
          </a:p>
        </p:txBody>
      </p:sp>
      <p:sp>
        <p:nvSpPr>
          <p:cNvPr id="5" name="AutoShape 3"/>
          <p:cNvSpPr>
            <a:spLocks noChangeArrowheads="1"/>
          </p:cNvSpPr>
          <p:nvPr/>
        </p:nvSpPr>
        <p:spPr bwMode="white">
          <a:xfrm>
            <a:off x="327025" y="488950"/>
            <a:ext cx="8435975" cy="4768850"/>
          </a:xfrm>
          <a:prstGeom prst="roundRect">
            <a:avLst>
              <a:gd name="adj" fmla="val 7310"/>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pPr>
            <a:endParaRPr lang="en-AU" altLang="en-US">
              <a:solidFill>
                <a:srgbClr val="000000"/>
              </a:solidFill>
              <a:latin typeface="Times New Roman" pitchFamily="18" charset="0"/>
            </a:endParaRPr>
          </a:p>
        </p:txBody>
      </p:sp>
      <p:sp>
        <p:nvSpPr>
          <p:cNvPr id="6" name="AutoShape 4"/>
          <p:cNvSpPr>
            <a:spLocks noChangeArrowheads="1"/>
          </p:cNvSpPr>
          <p:nvPr/>
        </p:nvSpPr>
        <p:spPr bwMode="blackWhite">
          <a:xfrm>
            <a:off x="1371600" y="3338513"/>
            <a:ext cx="6400800" cy="2286000"/>
          </a:xfrm>
          <a:prstGeom prst="roundRect">
            <a:avLst>
              <a:gd name="adj" fmla="val 16667"/>
            </a:avLst>
          </a:prstGeom>
          <a:solidFill>
            <a:schemeClr val="bg1"/>
          </a:solidFill>
          <a:ln w="50800">
            <a:solidFill>
              <a:schemeClr val="bg2"/>
            </a:solidFill>
            <a:round/>
            <a:headEnd/>
            <a:tailEnd/>
          </a:ln>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pPr>
            <a:endParaRPr lang="en-AU" altLang="en-US" sz="1800">
              <a:solidFill>
                <a:srgbClr val="000000"/>
              </a:solidFill>
            </a:endParaRPr>
          </a:p>
        </p:txBody>
      </p:sp>
      <p:sp>
        <p:nvSpPr>
          <p:cNvPr id="181253" name="Rectangle 5"/>
          <p:cNvSpPr>
            <a:spLocks noGrp="1" noChangeArrowheads="1"/>
          </p:cNvSpPr>
          <p:nvPr>
            <p:ph type="ctrTitle"/>
          </p:nvPr>
        </p:nvSpPr>
        <p:spPr>
          <a:xfrm>
            <a:off x="685800" y="857250"/>
            <a:ext cx="7772400" cy="2266950"/>
          </a:xfrm>
        </p:spPr>
        <p:txBody>
          <a:bodyPr anchor="ctr" anchorCtr="1"/>
          <a:lstStyle>
            <a:lvl1pPr algn="ctr">
              <a:defRPr sz="4100" i="1">
                <a:solidFill>
                  <a:srgbClr val="006699"/>
                </a:solidFill>
              </a:defRPr>
            </a:lvl1pPr>
          </a:lstStyle>
          <a:p>
            <a:r>
              <a:rPr lang="en-AU" dirty="0"/>
              <a:t>Click to edit Master title style</a:t>
            </a:r>
          </a:p>
        </p:txBody>
      </p:sp>
      <p:sp>
        <p:nvSpPr>
          <p:cNvPr id="181254" name="Rectangle 6"/>
          <p:cNvSpPr>
            <a:spLocks noGrp="1" noChangeArrowheads="1"/>
          </p:cNvSpPr>
          <p:nvPr>
            <p:ph type="subTitle" idx="1"/>
          </p:nvPr>
        </p:nvSpPr>
        <p:spPr>
          <a:xfrm>
            <a:off x="1898104" y="3501008"/>
            <a:ext cx="5410200" cy="1905000"/>
          </a:xfrm>
        </p:spPr>
        <p:txBody>
          <a:bodyPr anchor="ctr"/>
          <a:lstStyle>
            <a:lvl1pPr marL="0" indent="0" algn="ctr">
              <a:buFont typeface="Wingdings" pitchFamily="2" charset="2"/>
              <a:buNone/>
              <a:defRPr sz="3300">
                <a:solidFill>
                  <a:srgbClr val="009900"/>
                </a:solidFill>
              </a:defRPr>
            </a:lvl1pPr>
          </a:lstStyle>
          <a:p>
            <a:r>
              <a:rPr lang="en-AU" dirty="0"/>
              <a:t>Click to edit Master subtitle style</a:t>
            </a:r>
          </a:p>
        </p:txBody>
      </p:sp>
      <p:sp>
        <p:nvSpPr>
          <p:cNvPr id="10" name="Rectangle 8"/>
          <p:cNvSpPr>
            <a:spLocks noGrp="1" noChangeArrowheads="1"/>
          </p:cNvSpPr>
          <p:nvPr>
            <p:ph type="ftr" sz="quarter" idx="10"/>
          </p:nvPr>
        </p:nvSpPr>
        <p:spPr>
          <a:xfrm>
            <a:off x="3352800" y="6391275"/>
            <a:ext cx="2895600" cy="457200"/>
          </a:xfrm>
        </p:spPr>
        <p:txBody>
          <a:bodyPr/>
          <a:lstStyle>
            <a:lvl1pPr>
              <a:defRPr/>
            </a:lvl1pPr>
          </a:lstStyle>
          <a:p>
            <a:pPr>
              <a:defRPr/>
            </a:pPr>
            <a:endParaRPr lang="en-AU">
              <a:solidFill>
                <a:srgbClr val="000000"/>
              </a:solidFill>
            </a:endParaRPr>
          </a:p>
        </p:txBody>
      </p:sp>
      <p:sp>
        <p:nvSpPr>
          <p:cNvPr id="11" name="Rectangle 9"/>
          <p:cNvSpPr>
            <a:spLocks noGrp="1" noChangeArrowheads="1"/>
          </p:cNvSpPr>
          <p:nvPr>
            <p:ph type="sldNum" sz="quarter" idx="11"/>
          </p:nvPr>
        </p:nvSpPr>
        <p:spPr>
          <a:xfrm>
            <a:off x="6858000" y="6391275"/>
            <a:ext cx="1600200" cy="457200"/>
          </a:xfrm>
        </p:spPr>
        <p:txBody>
          <a:bodyPr/>
          <a:lstStyle>
            <a:lvl1pPr>
              <a:defRPr/>
            </a:lvl1pPr>
          </a:lstStyle>
          <a:p>
            <a:fld id="{57FC6750-D5C0-4763-B24B-0BF08BC62763}" type="slidenum">
              <a:rPr lang="en-AU" altLang="en-US">
                <a:solidFill>
                  <a:srgbClr val="000000"/>
                </a:solidFill>
              </a:rPr>
              <a:pPr/>
              <a:t>‹#›</a:t>
            </a:fld>
            <a:endParaRPr lang="en-AU" altLang="en-US">
              <a:solidFill>
                <a:srgbClr val="000000"/>
              </a:solidFill>
            </a:endParaRPr>
          </a:p>
        </p:txBody>
      </p:sp>
      <p:sp>
        <p:nvSpPr>
          <p:cNvPr id="2" name="Rectangle 266"/>
          <p:cNvSpPr>
            <a:spLocks noChangeArrowheads="1"/>
          </p:cNvSpPr>
          <p:nvPr userDrawn="1"/>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en-AU"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313" name="Picture 1" descr="cid:image003.png@01CF5950.A606E840"/>
          <p:cNvPicPr>
            <a:picLocks noChangeAspect="1" noChangeArrowheads="1"/>
          </p:cNvPicPr>
          <p:nvPr userDrawn="1"/>
        </p:nvPicPr>
        <p:blipFill>
          <a:blip r:embed="rId2" r:link="rId3">
            <a:extLst>
              <a:ext uri="{28A0092B-C50C-407E-A947-70E740481C1C}">
                <a14:useLocalDpi xmlns:a14="http://schemas.microsoft.com/office/drawing/2010/main" val="0"/>
              </a:ext>
            </a:extLst>
          </a:blip>
          <a:srcRect/>
          <a:stretch>
            <a:fillRect/>
          </a:stretch>
        </p:blipFill>
        <p:spPr bwMode="auto">
          <a:xfrm>
            <a:off x="611560" y="6309320"/>
            <a:ext cx="704850" cy="2476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239960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6699"/>
                </a:solidFill>
              </a:defRPr>
            </a:lvl1pPr>
          </a:lstStyle>
          <a:p>
            <a:r>
              <a:rPr lang="en-US" dirty="0" smtClean="0"/>
              <a:t>Click to edit Master title style</a:t>
            </a:r>
            <a:endParaRPr lang="en-AU" dirty="0"/>
          </a:p>
        </p:txBody>
      </p:sp>
      <p:sp>
        <p:nvSpPr>
          <p:cNvPr id="3" name="Content Placeholder 2"/>
          <p:cNvSpPr>
            <a:spLocks noGrp="1"/>
          </p:cNvSpPr>
          <p:nvPr>
            <p:ph idx="1"/>
          </p:nvPr>
        </p:nvSpPr>
        <p:spPr/>
        <p:txBody>
          <a:bodyPr/>
          <a:lstStyle>
            <a:lvl1pPr marL="342900" indent="-342900">
              <a:buClr>
                <a:schemeClr val="tx2"/>
              </a:buClr>
              <a:buSzPct val="150000"/>
              <a:buFont typeface="Arial" panose="020B0604020202020204" pitchFamily="34" charset="0"/>
              <a:buChar char="•"/>
              <a:defRPr sz="2400"/>
            </a:lvl1pPr>
            <a:lvl2pPr>
              <a:buClr>
                <a:schemeClr val="tx1">
                  <a:lumMod val="65000"/>
                  <a:lumOff val="35000"/>
                </a:schemeClr>
              </a:buClr>
              <a:defRPr sz="2200"/>
            </a:lvl2pPr>
            <a:lvl3pPr>
              <a:buClr>
                <a:schemeClr val="bg2">
                  <a:lumMod val="50000"/>
                </a:schemeClr>
              </a:buClr>
              <a:defRPr/>
            </a:lvl3pPr>
          </a:lstStyle>
          <a:p>
            <a:pPr lvl="0"/>
            <a:r>
              <a:rPr lang="en-AU" altLang="en-US" dirty="0" smtClean="0"/>
              <a:t>Click to edit Master text styles</a:t>
            </a:r>
          </a:p>
          <a:p>
            <a:pPr lvl="1"/>
            <a:r>
              <a:rPr lang="en-AU" altLang="en-US" dirty="0" smtClean="0"/>
              <a:t>Second level</a:t>
            </a:r>
          </a:p>
          <a:p>
            <a:pPr lvl="2"/>
            <a:r>
              <a:rPr lang="en-AU" altLang="en-US" dirty="0" smtClean="0"/>
              <a:t>Third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AU">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fld id="{C95B96E5-BF3C-435E-9A31-5600D1ECC2D5}" type="slidenum">
              <a:rPr lang="en-AU" altLang="en-US">
                <a:solidFill>
                  <a:srgbClr val="000000"/>
                </a:solidFill>
              </a:rPr>
              <a:pPr/>
              <a:t>‹#›</a:t>
            </a:fld>
            <a:endParaRPr lang="en-AU" altLang="en-US">
              <a:solidFill>
                <a:srgbClr val="000000"/>
              </a:solidFill>
            </a:endParaRPr>
          </a:p>
        </p:txBody>
      </p:sp>
    </p:spTree>
    <p:extLst>
      <p:ext uri="{BB962C8B-B14F-4D97-AF65-F5344CB8AC3E}">
        <p14:creationId xmlns:p14="http://schemas.microsoft.com/office/powerpoint/2010/main" val="85897913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6699"/>
                </a:solidFill>
              </a:defRPr>
            </a:lvl1pPr>
          </a:lstStyle>
          <a:p>
            <a:endParaRPr lang="en-AU" dirty="0"/>
          </a:p>
        </p:txBody>
      </p:sp>
      <p:sp>
        <p:nvSpPr>
          <p:cNvPr id="5" name="Rectangle 5"/>
          <p:cNvSpPr>
            <a:spLocks noGrp="1" noChangeArrowheads="1"/>
          </p:cNvSpPr>
          <p:nvPr>
            <p:ph type="ftr" sz="quarter" idx="10"/>
          </p:nvPr>
        </p:nvSpPr>
        <p:spPr>
          <a:ln/>
        </p:spPr>
        <p:txBody>
          <a:bodyPr/>
          <a:lstStyle>
            <a:lvl1pPr>
              <a:defRPr/>
            </a:lvl1pPr>
          </a:lstStyle>
          <a:p>
            <a:pPr>
              <a:defRPr/>
            </a:pPr>
            <a:endParaRPr lang="en-AU">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fld id="{EB959B6D-12D1-465D-AE4F-0B0BCF7878AE}" type="slidenum">
              <a:rPr lang="en-AU" altLang="en-US">
                <a:solidFill>
                  <a:srgbClr val="000000"/>
                </a:solidFill>
              </a:rPr>
              <a:pPr/>
              <a:t>‹#›</a:t>
            </a:fld>
            <a:endParaRPr lang="en-AU" altLang="en-US">
              <a:solidFill>
                <a:srgbClr val="000000"/>
              </a:solidFill>
            </a:endParaRPr>
          </a:p>
        </p:txBody>
      </p:sp>
      <p:sp>
        <p:nvSpPr>
          <p:cNvPr id="7" name="Content Placeholder 2"/>
          <p:cNvSpPr>
            <a:spLocks noGrp="1"/>
          </p:cNvSpPr>
          <p:nvPr>
            <p:ph idx="1"/>
          </p:nvPr>
        </p:nvSpPr>
        <p:spPr>
          <a:xfrm>
            <a:off x="762000" y="1905000"/>
            <a:ext cx="7696200" cy="4038600"/>
          </a:xfrm>
        </p:spPr>
        <p:txBody>
          <a:bodyPr/>
          <a:lstStyle>
            <a:lvl1pPr marL="342900" indent="-342900">
              <a:buClr>
                <a:schemeClr val="tx2"/>
              </a:buClr>
              <a:buSzPct val="150000"/>
              <a:buFont typeface="Arial" panose="020B0604020202020204" pitchFamily="34" charset="0"/>
              <a:buChar char="•"/>
              <a:defRPr sz="2400"/>
            </a:lvl1pPr>
            <a:lvl2pPr>
              <a:buClr>
                <a:schemeClr val="tx1">
                  <a:lumMod val="65000"/>
                  <a:lumOff val="35000"/>
                </a:schemeClr>
              </a:buClr>
              <a:defRPr sz="2200"/>
            </a:lvl2pPr>
            <a:lvl3pPr>
              <a:buClr>
                <a:schemeClr val="bg2">
                  <a:lumMod val="50000"/>
                </a:schemeClr>
              </a:buClr>
              <a:defRPr/>
            </a:lvl3pPr>
          </a:lstStyle>
          <a:p>
            <a:pPr lvl="0"/>
            <a:r>
              <a:rPr lang="en-AU" altLang="en-US" dirty="0" smtClean="0"/>
              <a:t>Click to edit Master text styles</a:t>
            </a:r>
          </a:p>
          <a:p>
            <a:pPr lvl="1"/>
            <a:r>
              <a:rPr lang="en-AU" altLang="en-US" dirty="0" smtClean="0"/>
              <a:t>Second level</a:t>
            </a:r>
          </a:p>
          <a:p>
            <a:pPr lvl="2"/>
            <a:r>
              <a:rPr lang="en-AU" altLang="en-US" dirty="0" smtClean="0"/>
              <a:t>Third level</a:t>
            </a:r>
          </a:p>
        </p:txBody>
      </p:sp>
    </p:spTree>
    <p:extLst>
      <p:ext uri="{BB962C8B-B14F-4D97-AF65-F5344CB8AC3E}">
        <p14:creationId xmlns:p14="http://schemas.microsoft.com/office/powerpoint/2010/main" val="64666182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78879E57-5C14-4E00-8598-8A43BF33808A}" type="datetime1">
              <a:rPr lang="en-US"/>
              <a:pPr>
                <a:defRPr/>
              </a:pPr>
              <a:t>5/10/2017</a:t>
            </a:fld>
            <a:endParaRPr lang="en-US"/>
          </a:p>
        </p:txBody>
      </p:sp>
      <p:sp>
        <p:nvSpPr>
          <p:cNvPr id="5" name="Footer Placeholder 4"/>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itchFamily="34" charset="0"/>
              </a:defRPr>
            </a:lvl1pPr>
          </a:lstStyle>
          <a:p>
            <a:fld id="{3181265B-DF8B-4A4F-BCB1-3D9B1B37E702}" type="slidenum">
              <a:rPr lang="en-US" altLang="en-US"/>
              <a:pPr/>
              <a:t>‹#›</a:t>
            </a:fld>
            <a:endParaRPr lang="en-US" altLang="en-US"/>
          </a:p>
        </p:txBody>
      </p:sp>
    </p:spTree>
    <p:extLst>
      <p:ext uri="{BB962C8B-B14F-4D97-AF65-F5344CB8AC3E}">
        <p14:creationId xmlns:p14="http://schemas.microsoft.com/office/powerpoint/2010/main" val="229848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15DF0450-5855-4268-90F3-4860D35F1EFD}" type="datetime1">
              <a:rPr lang="en-US"/>
              <a:pPr>
                <a:defRPr/>
              </a:pPr>
              <a:t>5/10/2017</a:t>
            </a:fld>
            <a:endParaRPr lang="en-US"/>
          </a:p>
        </p:txBody>
      </p:sp>
      <p:sp>
        <p:nvSpPr>
          <p:cNvPr id="5" name="Footer Placeholder 4"/>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itchFamily="34" charset="0"/>
              </a:defRPr>
            </a:lvl1pPr>
          </a:lstStyle>
          <a:p>
            <a:fld id="{E3B7A283-8570-4475-AB85-3C3532AA07F1}" type="slidenum">
              <a:rPr lang="en-US" altLang="en-US"/>
              <a:pPr/>
              <a:t>‹#›</a:t>
            </a:fld>
            <a:endParaRPr lang="en-US" altLang="en-US"/>
          </a:p>
        </p:txBody>
      </p:sp>
    </p:spTree>
    <p:extLst>
      <p:ext uri="{BB962C8B-B14F-4D97-AF65-F5344CB8AC3E}">
        <p14:creationId xmlns:p14="http://schemas.microsoft.com/office/powerpoint/2010/main" val="4196862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lvl1pPr>
              <a:defRPr>
                <a:latin typeface="Arial" charset="0"/>
              </a:defRPr>
            </a:lvl1pPr>
          </a:lstStyle>
          <a:p>
            <a:pPr>
              <a:defRPr/>
            </a:pPr>
            <a:fld id="{80F92D4E-7698-4E6B-9F76-5AC730318385}" type="datetime1">
              <a:rPr lang="en-US"/>
              <a:pPr>
                <a:defRPr/>
              </a:pPr>
              <a:t>5/10/2017</a:t>
            </a:fld>
            <a:endParaRPr lang="en-US"/>
          </a:p>
        </p:txBody>
      </p:sp>
      <p:sp>
        <p:nvSpPr>
          <p:cNvPr id="5" name="Footer Placeholder 4"/>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itchFamily="34" charset="0"/>
              </a:defRPr>
            </a:lvl1pPr>
          </a:lstStyle>
          <a:p>
            <a:fld id="{8ED2A927-DAD6-4060-AF7E-38CB92367A94}" type="slidenum">
              <a:rPr lang="en-US" altLang="en-US"/>
              <a:pPr/>
              <a:t>‹#›</a:t>
            </a:fld>
            <a:endParaRPr lang="en-US" altLang="en-US"/>
          </a:p>
        </p:txBody>
      </p:sp>
    </p:spTree>
    <p:extLst>
      <p:ext uri="{BB962C8B-B14F-4D97-AF65-F5344CB8AC3E}">
        <p14:creationId xmlns:p14="http://schemas.microsoft.com/office/powerpoint/2010/main" val="1438685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lvl1pPr>
              <a:defRPr>
                <a:latin typeface="Arial" charset="0"/>
              </a:defRPr>
            </a:lvl1pPr>
          </a:lstStyle>
          <a:p>
            <a:pPr>
              <a:defRPr/>
            </a:pPr>
            <a:fld id="{FD71EC2D-B5E5-44E0-BF1F-CD0D85DE090A}" type="datetime1">
              <a:rPr lang="en-US"/>
              <a:pPr>
                <a:defRPr/>
              </a:pPr>
              <a:t>5/10/2017</a:t>
            </a:fld>
            <a:endParaRPr lang="en-US"/>
          </a:p>
        </p:txBody>
      </p:sp>
      <p:sp>
        <p:nvSpPr>
          <p:cNvPr id="6" name="Footer Placeholder 5"/>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itchFamily="34" charset="0"/>
              </a:defRPr>
            </a:lvl1pPr>
          </a:lstStyle>
          <a:p>
            <a:fld id="{29CBA6CC-016F-48D8-BF34-1CA77F1A7137}" type="slidenum">
              <a:rPr lang="en-US" altLang="en-US"/>
              <a:pPr/>
              <a:t>‹#›</a:t>
            </a:fld>
            <a:endParaRPr lang="en-US" altLang="en-US"/>
          </a:p>
        </p:txBody>
      </p:sp>
    </p:spTree>
    <p:extLst>
      <p:ext uri="{BB962C8B-B14F-4D97-AF65-F5344CB8AC3E}">
        <p14:creationId xmlns:p14="http://schemas.microsoft.com/office/powerpoint/2010/main" val="4142508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lvl1pPr>
              <a:defRPr>
                <a:latin typeface="Arial" charset="0"/>
              </a:defRPr>
            </a:lvl1pPr>
          </a:lstStyle>
          <a:p>
            <a:pPr>
              <a:defRPr/>
            </a:pPr>
            <a:fld id="{DA918612-D11B-4AEC-9E3A-E206F1ED8623}" type="datetime1">
              <a:rPr lang="en-US"/>
              <a:pPr>
                <a:defRPr/>
              </a:pPr>
              <a:t>5/10/2017</a:t>
            </a:fld>
            <a:endParaRPr lang="en-US"/>
          </a:p>
        </p:txBody>
      </p:sp>
      <p:sp>
        <p:nvSpPr>
          <p:cNvPr id="8" name="Footer Placeholder 7"/>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itchFamily="34" charset="0"/>
              </a:defRPr>
            </a:lvl1pPr>
          </a:lstStyle>
          <a:p>
            <a:fld id="{8EB68D26-CCA5-477A-A01C-4784DCEEDD37}" type="slidenum">
              <a:rPr lang="en-US" altLang="en-US"/>
              <a:pPr/>
              <a:t>‹#›</a:t>
            </a:fld>
            <a:endParaRPr lang="en-US" altLang="en-US"/>
          </a:p>
        </p:txBody>
      </p:sp>
    </p:spTree>
    <p:extLst>
      <p:ext uri="{BB962C8B-B14F-4D97-AF65-F5344CB8AC3E}">
        <p14:creationId xmlns:p14="http://schemas.microsoft.com/office/powerpoint/2010/main" val="2777482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charset="0"/>
              </a:defRPr>
            </a:lvl1pPr>
          </a:lstStyle>
          <a:p>
            <a:pPr>
              <a:defRPr/>
            </a:pPr>
            <a:fld id="{B0961EFE-C8F9-4818-B737-093DDD23D398}" type="datetime1">
              <a:rPr lang="en-US"/>
              <a:pPr>
                <a:defRPr/>
              </a:pPr>
              <a:t>5/10/2017</a:t>
            </a:fld>
            <a:endParaRPr lang="en-US"/>
          </a:p>
        </p:txBody>
      </p:sp>
      <p:sp>
        <p:nvSpPr>
          <p:cNvPr id="4" name="Footer Placeholder 3"/>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pitchFamily="34" charset="0"/>
              </a:defRPr>
            </a:lvl1pPr>
          </a:lstStyle>
          <a:p>
            <a:fld id="{404F96B7-F428-44E3-AD6E-CD2CA157DE03}" type="slidenum">
              <a:rPr lang="en-US" altLang="en-US"/>
              <a:pPr/>
              <a:t>‹#›</a:t>
            </a:fld>
            <a:endParaRPr lang="en-US" altLang="en-US"/>
          </a:p>
        </p:txBody>
      </p:sp>
    </p:spTree>
    <p:extLst>
      <p:ext uri="{BB962C8B-B14F-4D97-AF65-F5344CB8AC3E}">
        <p14:creationId xmlns:p14="http://schemas.microsoft.com/office/powerpoint/2010/main" val="84049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defRPr>
            </a:lvl1pPr>
          </a:lstStyle>
          <a:p>
            <a:pPr>
              <a:defRPr/>
            </a:pPr>
            <a:fld id="{33F7895C-1FEE-43A8-8064-06C9B1387AAF}" type="datetime1">
              <a:rPr lang="en-US"/>
              <a:pPr>
                <a:defRPr/>
              </a:pPr>
              <a:t>5/10/2017</a:t>
            </a:fld>
            <a:endParaRPr lang="en-US"/>
          </a:p>
        </p:txBody>
      </p:sp>
      <p:sp>
        <p:nvSpPr>
          <p:cNvPr id="3" name="Footer Placeholder 2"/>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pitchFamily="34" charset="0"/>
              </a:defRPr>
            </a:lvl1pPr>
          </a:lstStyle>
          <a:p>
            <a:fld id="{83246C30-C099-4EB2-87BA-B19C6AE9C6CE}" type="slidenum">
              <a:rPr lang="en-US" altLang="en-US"/>
              <a:pPr/>
              <a:t>‹#›</a:t>
            </a:fld>
            <a:endParaRPr lang="en-US" altLang="en-US"/>
          </a:p>
        </p:txBody>
      </p:sp>
    </p:spTree>
    <p:extLst>
      <p:ext uri="{BB962C8B-B14F-4D97-AF65-F5344CB8AC3E}">
        <p14:creationId xmlns:p14="http://schemas.microsoft.com/office/powerpoint/2010/main" val="3705868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7E4F78E4-5CB8-4BF9-91A1-B76F2B1D4589}" type="datetime1">
              <a:rPr lang="en-US"/>
              <a:pPr>
                <a:defRPr/>
              </a:pPr>
              <a:t>5/10/2017</a:t>
            </a:fld>
            <a:endParaRPr lang="en-US"/>
          </a:p>
        </p:txBody>
      </p:sp>
      <p:sp>
        <p:nvSpPr>
          <p:cNvPr id="6" name="Footer Placeholder 5"/>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itchFamily="34" charset="0"/>
              </a:defRPr>
            </a:lvl1pPr>
          </a:lstStyle>
          <a:p>
            <a:fld id="{6E5E5769-0C86-45DC-8CAE-D2D699B4BB49}" type="slidenum">
              <a:rPr lang="en-US" altLang="en-US"/>
              <a:pPr/>
              <a:t>‹#›</a:t>
            </a:fld>
            <a:endParaRPr lang="en-US" altLang="en-US"/>
          </a:p>
        </p:txBody>
      </p:sp>
    </p:spTree>
    <p:extLst>
      <p:ext uri="{BB962C8B-B14F-4D97-AF65-F5344CB8AC3E}">
        <p14:creationId xmlns:p14="http://schemas.microsoft.com/office/powerpoint/2010/main" val="2825746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BE3128B9-0C94-46C0-B470-64DDBE2E244C}" type="datetime1">
              <a:rPr lang="en-US"/>
              <a:pPr>
                <a:defRPr/>
              </a:pPr>
              <a:t>5/10/2017</a:t>
            </a:fld>
            <a:endParaRPr lang="en-US"/>
          </a:p>
        </p:txBody>
      </p:sp>
      <p:sp>
        <p:nvSpPr>
          <p:cNvPr id="6" name="Footer Placeholder 5"/>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itchFamily="34" charset="0"/>
              </a:defRPr>
            </a:lvl1pPr>
          </a:lstStyle>
          <a:p>
            <a:fld id="{501C0579-CA01-44C4-BC93-497F80466E4F}" type="slidenum">
              <a:rPr lang="en-US" altLang="en-US"/>
              <a:pPr/>
              <a:t>‹#›</a:t>
            </a:fld>
            <a:endParaRPr lang="en-US" altLang="en-US"/>
          </a:p>
        </p:txBody>
      </p:sp>
    </p:spTree>
    <p:extLst>
      <p:ext uri="{BB962C8B-B14F-4D97-AF65-F5344CB8AC3E}">
        <p14:creationId xmlns:p14="http://schemas.microsoft.com/office/powerpoint/2010/main" val="2287636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167FF322-6AF6-41F0-BE1F-650E3C5E8EBF}" type="datetime1">
              <a:rPr lang="en-US"/>
              <a:pPr>
                <a:defRPr/>
              </a:pPr>
              <a:t>5/10/2017</a:t>
            </a:fld>
            <a:endParaRPr lang="en-US"/>
          </a:p>
        </p:txBody>
      </p:sp>
      <p:sp>
        <p:nvSpPr>
          <p:cNvPr id="5" name="Footer Placeholder 4"/>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itchFamily="34" charset="0"/>
              </a:defRPr>
            </a:lvl1pPr>
          </a:lstStyle>
          <a:p>
            <a:fld id="{4FA1EC11-347F-45A8-B81E-748D5157EB21}" type="slidenum">
              <a:rPr lang="en-US" altLang="en-US"/>
              <a:pPr/>
              <a:t>‹#›</a:t>
            </a:fld>
            <a:endParaRPr lang="en-US" altLang="en-US"/>
          </a:p>
        </p:txBody>
      </p:sp>
    </p:spTree>
    <p:extLst>
      <p:ext uri="{BB962C8B-B14F-4D97-AF65-F5344CB8AC3E}">
        <p14:creationId xmlns:p14="http://schemas.microsoft.com/office/powerpoint/2010/main" val="400226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6F9E9BC0-063E-45AD-BDD5-2D2937A5CBC7}" type="datetime1">
              <a:rPr lang="en-US"/>
              <a:pPr>
                <a:defRPr/>
              </a:pPr>
              <a:t>5/10/2017</a:t>
            </a:fld>
            <a:endParaRPr lang="en-US"/>
          </a:p>
        </p:txBody>
      </p:sp>
      <p:sp>
        <p:nvSpPr>
          <p:cNvPr id="5" name="Footer Placeholder 4"/>
          <p:cNvSpPr>
            <a:spLocks noGrp="1"/>
          </p:cNvSpPr>
          <p:nvPr>
            <p:ph type="ftr" sz="quarter" idx="11"/>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itchFamily="34" charset="0"/>
              </a:defRPr>
            </a:lvl1pPr>
          </a:lstStyle>
          <a:p>
            <a:fld id="{AB42D4B5-EE31-4004-AAF5-35AA0BC16297}" type="slidenum">
              <a:rPr lang="en-US" altLang="en-US"/>
              <a:pPr/>
              <a:t>‹#›</a:t>
            </a:fld>
            <a:endParaRPr lang="en-US" altLang="en-US"/>
          </a:p>
        </p:txBody>
      </p:sp>
    </p:spTree>
    <p:extLst>
      <p:ext uri="{BB962C8B-B14F-4D97-AF65-F5344CB8AC3E}">
        <p14:creationId xmlns:p14="http://schemas.microsoft.com/office/powerpoint/2010/main" val="3343109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Large Banner: burs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3" name="Content Placeholder 12"/>
          <p:cNvSpPr>
            <a:spLocks noGrp="1"/>
          </p:cNvSpPr>
          <p:nvPr>
            <p:ph sz="quarter" idx="13"/>
          </p:nvPr>
        </p:nvSpPr>
        <p:spPr>
          <a:xfrm>
            <a:off x="685800" y="2514600"/>
            <a:ext cx="7772400" cy="3276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4"/>
          </p:nvPr>
        </p:nvSpPr>
        <p:spPr>
          <a:xfrm>
            <a:off x="0" y="381000"/>
            <a:ext cx="6858000" cy="381000"/>
          </a:xfrm>
        </p:spPr>
        <p:txBody>
          <a:bodyPr/>
          <a:lstStyle>
            <a:lvl1pPr>
              <a:buNone/>
              <a:defRPr sz="2800">
                <a:solidFill>
                  <a:srgbClr val="FFFFFF"/>
                </a:solidFill>
              </a:defRPr>
            </a:lvl1pPr>
          </a:lstStyle>
          <a:p>
            <a:pPr lvl="0"/>
            <a:r>
              <a:rPr lang="en-US" smtClean="0"/>
              <a:t>Click to edit Master text styles</a:t>
            </a:r>
          </a:p>
        </p:txBody>
      </p:sp>
      <p:sp>
        <p:nvSpPr>
          <p:cNvPr id="5" name="Date Placeholder 2"/>
          <p:cNvSpPr>
            <a:spLocks noGrp="1"/>
          </p:cNvSpPr>
          <p:nvPr>
            <p:ph type="dt" sz="half" idx="15"/>
          </p:nvPr>
        </p:nvSpPr>
        <p:spPr/>
        <p:txBody>
          <a:bodyPr/>
          <a:lstStyle>
            <a:lvl1pPr>
              <a:defRPr>
                <a:latin typeface="Arial" charset="0"/>
              </a:defRPr>
            </a:lvl1pPr>
          </a:lstStyle>
          <a:p>
            <a:pPr>
              <a:defRPr/>
            </a:pPr>
            <a:fld id="{D46FB7BC-000A-43AA-9F62-84A20B7DC1C7}" type="datetime1">
              <a:rPr lang="en-US"/>
              <a:pPr>
                <a:defRPr/>
              </a:pPr>
              <a:t>5/10/2017</a:t>
            </a:fld>
            <a:endParaRPr lang="en-US"/>
          </a:p>
        </p:txBody>
      </p:sp>
      <p:sp>
        <p:nvSpPr>
          <p:cNvPr id="6" name="Footer Placeholder 3"/>
          <p:cNvSpPr>
            <a:spLocks noGrp="1"/>
          </p:cNvSpPr>
          <p:nvPr>
            <p:ph type="ftr" sz="quarter" idx="16"/>
          </p:nvPr>
        </p:nvSpPr>
        <p:spPr/>
        <p:txBody>
          <a:bodyPr rtlCol="0"/>
          <a:lstStyle>
            <a:lvl1pPr defTabSz="914400" fontAlgn="base">
              <a:spcBef>
                <a:spcPct val="0"/>
              </a:spcBef>
              <a:spcAft>
                <a:spcPct val="0"/>
              </a:spcAft>
              <a:defRPr>
                <a:solidFill>
                  <a:srgbClr val="000000">
                    <a:tint val="75000"/>
                  </a:srgbClr>
                </a:solidFill>
                <a:latin typeface="Arial" charset="0"/>
                <a:ea typeface="+mn-ea"/>
                <a:cs typeface="Arial" charset="0"/>
              </a:defRPr>
            </a:lvl1pPr>
          </a:lstStyle>
          <a:p>
            <a:pPr>
              <a:defRPr/>
            </a:pPr>
            <a:endParaRPr lang="en-US"/>
          </a:p>
        </p:txBody>
      </p:sp>
      <p:sp>
        <p:nvSpPr>
          <p:cNvPr id="7" name="Slide Number Placeholder 4"/>
          <p:cNvSpPr>
            <a:spLocks noGrp="1"/>
          </p:cNvSpPr>
          <p:nvPr>
            <p:ph type="sldNum" sz="quarter" idx="17"/>
          </p:nvPr>
        </p:nvSpPr>
        <p:spPr/>
        <p:txBody>
          <a:bodyPr/>
          <a:lstStyle>
            <a:lvl1pPr>
              <a:defRPr>
                <a:latin typeface="Arial" pitchFamily="34" charset="0"/>
              </a:defRPr>
            </a:lvl1pPr>
          </a:lstStyle>
          <a:p>
            <a:fld id="{3BA6612A-32C0-42DE-8254-B46FD80EB40B}" type="slidenum">
              <a:rPr lang="en-US" altLang="en-US"/>
              <a:pPr/>
              <a:t>‹#›</a:t>
            </a:fld>
            <a:endParaRPr lang="en-US" altLang="en-US"/>
          </a:p>
        </p:txBody>
      </p:sp>
    </p:spTree>
    <p:extLst>
      <p:ext uri="{BB962C8B-B14F-4D97-AF65-F5344CB8AC3E}">
        <p14:creationId xmlns:p14="http://schemas.microsoft.com/office/powerpoint/2010/main" val="25155253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cid:image003.png@01CF5950.A606E840" TargetMode="Externa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533400"/>
            <a:ext cx="76962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AU" altLang="en-US" dirty="0" smtClean="0"/>
              <a:t>Click to edit Master title style</a:t>
            </a:r>
          </a:p>
        </p:txBody>
      </p:sp>
      <p:sp>
        <p:nvSpPr>
          <p:cNvPr id="1027" name="Rectangle 3"/>
          <p:cNvSpPr>
            <a:spLocks noGrp="1" noChangeArrowheads="1"/>
          </p:cNvSpPr>
          <p:nvPr>
            <p:ph type="body" idx="1"/>
          </p:nvPr>
        </p:nvSpPr>
        <p:spPr bwMode="auto">
          <a:xfrm>
            <a:off x="762000" y="1905000"/>
            <a:ext cx="769620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dirty="0" smtClean="0"/>
              <a:t>Click to edit Master text styles</a:t>
            </a:r>
          </a:p>
          <a:p>
            <a:pPr lvl="1"/>
            <a:r>
              <a:rPr lang="en-AU" altLang="en-US" dirty="0" smtClean="0"/>
              <a:t>Second level</a:t>
            </a:r>
          </a:p>
          <a:p>
            <a:pPr lvl="2"/>
            <a:r>
              <a:rPr lang="en-AU" altLang="en-US" dirty="0" smtClean="0"/>
              <a:t>Third level</a:t>
            </a:r>
          </a:p>
        </p:txBody>
      </p:sp>
      <p:sp>
        <p:nvSpPr>
          <p:cNvPr id="180229" name="Rectangle 5"/>
          <p:cNvSpPr>
            <a:spLocks noGrp="1" noChangeArrowheads="1"/>
          </p:cNvSpPr>
          <p:nvPr>
            <p:ph type="ftr" sz="quarter" idx="3"/>
          </p:nvPr>
        </p:nvSpPr>
        <p:spPr bwMode="auto">
          <a:xfrm>
            <a:off x="3352800" y="6403975"/>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Arial" charset="0"/>
              </a:defRPr>
            </a:lvl1pPr>
          </a:lstStyle>
          <a:p>
            <a:pPr fontAlgn="base">
              <a:spcBef>
                <a:spcPct val="0"/>
              </a:spcBef>
              <a:spcAft>
                <a:spcPct val="0"/>
              </a:spcAft>
              <a:defRPr/>
            </a:pPr>
            <a:endParaRPr lang="en-AU">
              <a:solidFill>
                <a:srgbClr val="000000"/>
              </a:solidFill>
            </a:endParaRPr>
          </a:p>
        </p:txBody>
      </p:sp>
      <p:sp>
        <p:nvSpPr>
          <p:cNvPr id="180230" name="Rectangle 6"/>
          <p:cNvSpPr>
            <a:spLocks noGrp="1" noChangeArrowheads="1"/>
          </p:cNvSpPr>
          <p:nvPr>
            <p:ph type="sldNum" sz="quarter" idx="4"/>
          </p:nvPr>
        </p:nvSpPr>
        <p:spPr bwMode="auto">
          <a:xfrm>
            <a:off x="6858000" y="6400800"/>
            <a:ext cx="160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fld id="{BF9EBA74-EEEA-4EEF-94C4-37C6E6956E98}" type="slidenum">
              <a:rPr lang="en-AU" altLang="en-US">
                <a:solidFill>
                  <a:srgbClr val="000000"/>
                </a:solidFill>
                <a:ea typeface="ＭＳ Ｐゴシック" pitchFamily="34" charset="-128"/>
              </a:rPr>
              <a:pPr fontAlgn="base">
                <a:spcBef>
                  <a:spcPct val="0"/>
                </a:spcBef>
                <a:spcAft>
                  <a:spcPct val="0"/>
                </a:spcAft>
              </a:pPr>
              <a:t>‹#›</a:t>
            </a:fld>
            <a:endParaRPr lang="en-AU" altLang="en-US">
              <a:solidFill>
                <a:srgbClr val="000000"/>
              </a:solidFill>
              <a:ea typeface="ＭＳ Ｐゴシック" pitchFamily="34" charset="-128"/>
            </a:endParaRPr>
          </a:p>
        </p:txBody>
      </p:sp>
      <p:grpSp>
        <p:nvGrpSpPr>
          <p:cNvPr id="1030" name="Group 7"/>
          <p:cNvGrpSpPr>
            <a:grpSpLocks/>
          </p:cNvGrpSpPr>
          <p:nvPr/>
        </p:nvGrpSpPr>
        <p:grpSpPr bwMode="auto">
          <a:xfrm>
            <a:off x="168275" y="228600"/>
            <a:ext cx="8823325" cy="6096000"/>
            <a:chOff x="106" y="144"/>
            <a:chExt cx="5558" cy="3840"/>
          </a:xfrm>
        </p:grpSpPr>
        <p:sp>
          <p:nvSpPr>
            <p:cNvPr id="1034" name="AutoShape 8"/>
            <p:cNvSpPr>
              <a:spLocks noChangeArrowheads="1"/>
            </p:cNvSpPr>
            <p:nvPr/>
          </p:nvSpPr>
          <p:spPr bwMode="auto">
            <a:xfrm>
              <a:off x="106" y="144"/>
              <a:ext cx="5558" cy="3840"/>
            </a:xfrm>
            <a:prstGeom prst="roundRect">
              <a:avLst>
                <a:gd name="adj" fmla="val 11046"/>
              </a:avLst>
            </a:prstGeom>
            <a:noFill/>
            <a:ln w="28575">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pPr>
              <a:endParaRPr lang="en-AU" altLang="en-US">
                <a:solidFill>
                  <a:srgbClr val="000000"/>
                </a:solidFill>
                <a:latin typeface="Times New Roman" pitchFamily="18" charset="0"/>
              </a:endParaRPr>
            </a:p>
          </p:txBody>
        </p:sp>
        <p:sp>
          <p:nvSpPr>
            <p:cNvPr id="1035" name="Line 9"/>
            <p:cNvSpPr>
              <a:spLocks noChangeShapeType="1"/>
            </p:cNvSpPr>
            <p:nvPr/>
          </p:nvSpPr>
          <p:spPr bwMode="auto">
            <a:xfrm>
              <a:off x="480" y="1077"/>
              <a:ext cx="4848" cy="0"/>
            </a:xfrm>
            <a:prstGeom prst="line">
              <a:avLst/>
            </a:prstGeom>
            <a:noFill/>
            <a:ln w="38100">
              <a:solidFill>
                <a:schemeClr val="folHlink"/>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AU">
                <a:solidFill>
                  <a:srgbClr val="000000"/>
                </a:solidFill>
                <a:ea typeface="ＭＳ Ｐゴシック" pitchFamily="34" charset="-128"/>
              </a:endParaRPr>
            </a:p>
          </p:txBody>
        </p:sp>
      </p:grpSp>
      <p:pic>
        <p:nvPicPr>
          <p:cNvPr id="12" name="Picture 1" descr="cid:image003.png@01CF5950.A606E840"/>
          <p:cNvPicPr>
            <a:picLocks noChangeAspect="1" noChangeArrowheads="1"/>
          </p:cNvPicPr>
          <p:nvPr userDrawn="1"/>
        </p:nvPicPr>
        <p:blipFill>
          <a:blip r:embed="rId5" r:link="rId6">
            <a:extLst>
              <a:ext uri="{28A0092B-C50C-407E-A947-70E740481C1C}">
                <a14:useLocalDpi xmlns:a14="http://schemas.microsoft.com/office/drawing/2010/main" val="0"/>
              </a:ext>
            </a:extLst>
          </a:blip>
          <a:srcRect/>
          <a:stretch>
            <a:fillRect/>
          </a:stretch>
        </p:blipFill>
        <p:spPr bwMode="auto">
          <a:xfrm>
            <a:off x="698798" y="6421710"/>
            <a:ext cx="704850" cy="2476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4764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Lst>
  <p:timing>
    <p:tnLst>
      <p:par>
        <p:cTn id="1" dur="indefinite" restart="never" nodeType="tmRoot"/>
      </p:par>
    </p:tnLst>
  </p:timing>
  <p:hf hdr="0" ftr="0" dt="0"/>
  <p:txStyles>
    <p:titleStyle>
      <a:lvl1pPr algn="l" rtl="0" eaLnBrk="0" fontAlgn="base" hangingPunct="0">
        <a:spcBef>
          <a:spcPct val="0"/>
        </a:spcBef>
        <a:spcAft>
          <a:spcPct val="0"/>
        </a:spcAft>
        <a:defRPr sz="3300">
          <a:solidFill>
            <a:srgbClr val="006699"/>
          </a:solidFill>
          <a:latin typeface="+mj-lt"/>
          <a:ea typeface="ＭＳ Ｐゴシック" charset="0"/>
          <a:cs typeface="+mj-cs"/>
        </a:defRPr>
      </a:lvl1pPr>
      <a:lvl2pPr algn="l" rtl="0" eaLnBrk="0" fontAlgn="base" hangingPunct="0">
        <a:spcBef>
          <a:spcPct val="0"/>
        </a:spcBef>
        <a:spcAft>
          <a:spcPct val="0"/>
        </a:spcAft>
        <a:defRPr sz="3300">
          <a:solidFill>
            <a:schemeClr val="tx2"/>
          </a:solidFill>
          <a:latin typeface="Arial Black" pitchFamily="34" charset="0"/>
          <a:ea typeface="ＭＳ Ｐゴシック" charset="0"/>
          <a:cs typeface="Arial" charset="0"/>
        </a:defRPr>
      </a:lvl2pPr>
      <a:lvl3pPr algn="l" rtl="0" eaLnBrk="0" fontAlgn="base" hangingPunct="0">
        <a:spcBef>
          <a:spcPct val="0"/>
        </a:spcBef>
        <a:spcAft>
          <a:spcPct val="0"/>
        </a:spcAft>
        <a:defRPr sz="3300">
          <a:solidFill>
            <a:schemeClr val="tx2"/>
          </a:solidFill>
          <a:latin typeface="Arial Black" pitchFamily="34" charset="0"/>
          <a:ea typeface="ＭＳ Ｐゴシック" charset="0"/>
          <a:cs typeface="Arial" charset="0"/>
        </a:defRPr>
      </a:lvl3pPr>
      <a:lvl4pPr algn="l" rtl="0" eaLnBrk="0" fontAlgn="base" hangingPunct="0">
        <a:spcBef>
          <a:spcPct val="0"/>
        </a:spcBef>
        <a:spcAft>
          <a:spcPct val="0"/>
        </a:spcAft>
        <a:defRPr sz="3300">
          <a:solidFill>
            <a:schemeClr val="tx2"/>
          </a:solidFill>
          <a:latin typeface="Arial Black" pitchFamily="34" charset="0"/>
          <a:ea typeface="ＭＳ Ｐゴシック" charset="0"/>
          <a:cs typeface="Arial" charset="0"/>
        </a:defRPr>
      </a:lvl4pPr>
      <a:lvl5pPr algn="l" rtl="0" eaLnBrk="0" fontAlgn="base" hangingPunct="0">
        <a:spcBef>
          <a:spcPct val="0"/>
        </a:spcBef>
        <a:spcAft>
          <a:spcPct val="0"/>
        </a:spcAft>
        <a:defRPr sz="3300">
          <a:solidFill>
            <a:schemeClr val="tx2"/>
          </a:solidFill>
          <a:latin typeface="Arial Black" pitchFamily="34" charset="0"/>
          <a:ea typeface="ＭＳ Ｐゴシック" charset="0"/>
          <a:cs typeface="Arial" charset="0"/>
        </a:defRPr>
      </a:lvl5pPr>
      <a:lvl6pPr marL="457200" algn="l" rtl="0" fontAlgn="base">
        <a:spcBef>
          <a:spcPct val="0"/>
        </a:spcBef>
        <a:spcAft>
          <a:spcPct val="0"/>
        </a:spcAft>
        <a:defRPr sz="3300">
          <a:solidFill>
            <a:schemeClr val="tx2"/>
          </a:solidFill>
          <a:latin typeface="Arial Black" pitchFamily="34" charset="0"/>
          <a:cs typeface="Arial" charset="0"/>
        </a:defRPr>
      </a:lvl6pPr>
      <a:lvl7pPr marL="914400" algn="l" rtl="0" fontAlgn="base">
        <a:spcBef>
          <a:spcPct val="0"/>
        </a:spcBef>
        <a:spcAft>
          <a:spcPct val="0"/>
        </a:spcAft>
        <a:defRPr sz="3300">
          <a:solidFill>
            <a:schemeClr val="tx2"/>
          </a:solidFill>
          <a:latin typeface="Arial Black" pitchFamily="34" charset="0"/>
          <a:cs typeface="Arial" charset="0"/>
        </a:defRPr>
      </a:lvl7pPr>
      <a:lvl8pPr marL="1371600" algn="l" rtl="0" fontAlgn="base">
        <a:spcBef>
          <a:spcPct val="0"/>
        </a:spcBef>
        <a:spcAft>
          <a:spcPct val="0"/>
        </a:spcAft>
        <a:defRPr sz="3300">
          <a:solidFill>
            <a:schemeClr val="tx2"/>
          </a:solidFill>
          <a:latin typeface="Arial Black" pitchFamily="34" charset="0"/>
          <a:cs typeface="Arial" charset="0"/>
        </a:defRPr>
      </a:lvl8pPr>
      <a:lvl9pPr marL="1828800" algn="l" rtl="0" fontAlgn="base">
        <a:spcBef>
          <a:spcPct val="0"/>
        </a:spcBef>
        <a:spcAft>
          <a:spcPct val="0"/>
        </a:spcAft>
        <a:defRPr sz="3300">
          <a:solidFill>
            <a:schemeClr val="tx2"/>
          </a:solidFill>
          <a:latin typeface="Arial Black" pitchFamily="34" charset="0"/>
          <a:cs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1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chemeClr val="tx1">
            <a:lumMod val="65000"/>
            <a:lumOff val="35000"/>
          </a:schemeClr>
        </a:buClr>
        <a:buSzPct val="150000"/>
        <a:buChar char="•"/>
        <a:defRPr sz="2600">
          <a:solidFill>
            <a:schemeClr val="tx1"/>
          </a:solidFill>
          <a:latin typeface="+mn-lt"/>
          <a:ea typeface="Arial" charset="0"/>
          <a:cs typeface="+mn-cs"/>
        </a:defRPr>
      </a:lvl2pPr>
      <a:lvl3pPr marL="1143000" indent="-228600" algn="l" rtl="0" eaLnBrk="0" fontAlgn="base" hangingPunct="0">
        <a:spcBef>
          <a:spcPct val="20000"/>
        </a:spcBef>
        <a:spcAft>
          <a:spcPct val="0"/>
        </a:spcAft>
        <a:buClr>
          <a:schemeClr val="bg2">
            <a:lumMod val="50000"/>
          </a:schemeClr>
        </a:buClr>
        <a:buSzPct val="150000"/>
        <a:buChar char="•"/>
        <a:defRPr sz="2200">
          <a:solidFill>
            <a:schemeClr val="tx1"/>
          </a:solidFill>
          <a:latin typeface="+mn-lt"/>
          <a:ea typeface="Arial" charset="0"/>
          <a:cs typeface="+mn-cs"/>
        </a:defRPr>
      </a:lvl3pPr>
      <a:lvl4pPr marL="1600200" indent="-228600" algn="l" rtl="0" eaLnBrk="0" fontAlgn="base" hangingPunct="0">
        <a:spcBef>
          <a:spcPct val="20000"/>
        </a:spcBef>
        <a:spcAft>
          <a:spcPct val="0"/>
        </a:spcAft>
        <a:buClr>
          <a:schemeClr val="tx2"/>
        </a:buClr>
        <a:buSzPct val="150000"/>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lr>
          <a:schemeClr val="folHlink"/>
        </a:buClr>
        <a:buSzPct val="150000"/>
        <a:buChar char="•"/>
        <a:defRPr sz="2000">
          <a:solidFill>
            <a:schemeClr val="tx1"/>
          </a:solidFill>
          <a:latin typeface="+mn-lt"/>
          <a:ea typeface="Arial" charset="0"/>
          <a:cs typeface="+mn-cs"/>
        </a:defRPr>
      </a:lvl5pPr>
      <a:lvl6pPr marL="2514600" indent="-228600" algn="l" rtl="0" fontAlgn="base">
        <a:spcBef>
          <a:spcPct val="20000"/>
        </a:spcBef>
        <a:spcAft>
          <a:spcPct val="0"/>
        </a:spcAft>
        <a:buClr>
          <a:schemeClr val="folHlink"/>
        </a:buClr>
        <a:buSzPct val="150000"/>
        <a:buChar char="•"/>
        <a:defRPr sz="2000">
          <a:solidFill>
            <a:schemeClr val="tx1"/>
          </a:solidFill>
          <a:latin typeface="+mn-lt"/>
          <a:cs typeface="+mn-cs"/>
        </a:defRPr>
      </a:lvl6pPr>
      <a:lvl7pPr marL="2971800" indent="-228600" algn="l" rtl="0" fontAlgn="base">
        <a:spcBef>
          <a:spcPct val="20000"/>
        </a:spcBef>
        <a:spcAft>
          <a:spcPct val="0"/>
        </a:spcAft>
        <a:buClr>
          <a:schemeClr val="folHlink"/>
        </a:buClr>
        <a:buSzPct val="150000"/>
        <a:buChar char="•"/>
        <a:defRPr sz="2000">
          <a:solidFill>
            <a:schemeClr val="tx1"/>
          </a:solidFill>
          <a:latin typeface="+mn-lt"/>
          <a:cs typeface="+mn-cs"/>
        </a:defRPr>
      </a:lvl7pPr>
      <a:lvl8pPr marL="3429000" indent="-228600" algn="l" rtl="0" fontAlgn="base">
        <a:spcBef>
          <a:spcPct val="20000"/>
        </a:spcBef>
        <a:spcAft>
          <a:spcPct val="0"/>
        </a:spcAft>
        <a:buClr>
          <a:schemeClr val="folHlink"/>
        </a:buClr>
        <a:buSzPct val="150000"/>
        <a:buChar char="•"/>
        <a:defRPr sz="2000">
          <a:solidFill>
            <a:schemeClr val="tx1"/>
          </a:solidFill>
          <a:latin typeface="+mn-lt"/>
          <a:cs typeface="+mn-cs"/>
        </a:defRPr>
      </a:lvl8pPr>
      <a:lvl9pPr marL="3886200" indent="-228600" algn="l" rtl="0" fontAlgn="base">
        <a:spcBef>
          <a:spcPct val="20000"/>
        </a:spcBef>
        <a:spcAft>
          <a:spcPct val="0"/>
        </a:spcAft>
        <a:buClr>
          <a:schemeClr val="folHlink"/>
        </a:buClr>
        <a:buSzPct val="15000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ltLang="en-US" smtClean="0"/>
              <a:t>Click to edit Master title style</a:t>
            </a:r>
            <a:endParaRPr lang="en-US" altLang="en-US" smtClean="0"/>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endParaRPr lang="en-US"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ea typeface="ＭＳ Ｐゴシック" charset="-128"/>
              </a:defRPr>
            </a:lvl1pPr>
          </a:lstStyle>
          <a:p>
            <a:pPr fontAlgn="base">
              <a:spcBef>
                <a:spcPct val="0"/>
              </a:spcBef>
              <a:spcAft>
                <a:spcPct val="0"/>
              </a:spcAft>
              <a:defRPr/>
            </a:pPr>
            <a:fld id="{C2291965-52D6-4044-B649-E814E71ED9D1}" type="datetime1">
              <a:rPr lang="en-US"/>
              <a:pPr fontAlgn="base">
                <a:spcBef>
                  <a:spcPct val="0"/>
                </a:spcBef>
                <a:spcAft>
                  <a:spcPct val="0"/>
                </a:spcAft>
                <a:defRPr/>
              </a:pPr>
              <a:t>5/10/2017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ea typeface="ＭＳ Ｐゴシック" charset="-128"/>
                <a:cs typeface="ＭＳ Ｐゴシック" charset="-128"/>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pPr fontAlgn="base">
              <a:spcBef>
                <a:spcPct val="0"/>
              </a:spcBef>
              <a:spcAft>
                <a:spcPct val="0"/>
              </a:spcAft>
            </a:pPr>
            <a:fld id="{3B2C1882-DCBA-42E5-81D3-5FD7C617414B}" type="slidenum">
              <a:rPr lang="en-US" altLang="en-US" smtClean="0">
                <a:ea typeface="ＭＳ Ｐゴシック" pitchFamily="34" charset="-128"/>
              </a:rPr>
              <a:pPr fontAlgn="base">
                <a:spcBef>
                  <a:spcPct val="0"/>
                </a:spcBef>
                <a:spcAft>
                  <a:spcPct val="0"/>
                </a:spcAft>
              </a:pPr>
              <a:t>‹#›</a:t>
            </a:fld>
            <a:endParaRPr lang="en-US" altLang="en-US" smtClean="0">
              <a:ea typeface="ＭＳ Ｐゴシック" pitchFamily="34" charset="-128"/>
            </a:endParaRPr>
          </a:p>
        </p:txBody>
      </p:sp>
    </p:spTree>
    <p:extLst>
      <p:ext uri="{BB962C8B-B14F-4D97-AF65-F5344CB8AC3E}">
        <p14:creationId xmlns:p14="http://schemas.microsoft.com/office/powerpoint/2010/main" val="9613401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martcopying.edu.a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slideshare.net/nationalcopyrightunit"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slideshare.net/nationalcopyrightunit/"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22.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dailytelegraph.com.au/news/nsw/students-at-a-western-sydney-school-are-busy-devising-products-to-be-used-by-nasa/news-story/9065719e19db0b3f8b0b7e3f34a932e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newsroom.unsw.edu.au/news/students/unsw-student-send-first-australian-owned-payload-international-space-station"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alrc.gov.au/publications/copyright-report-122"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www.smartcopying.edu.au/law-reform/myth-fair-use-would-harm-australian-authors" TargetMode="External"/><Relationship Id="rId3" Type="http://schemas.openxmlformats.org/officeDocument/2006/relationships/hyperlink" Target="http://www.smartcopying.edu.au/law-reform/fair-use-and-why-australian-schools-need-it" TargetMode="External"/><Relationship Id="rId7" Type="http://schemas.openxmlformats.org/officeDocument/2006/relationships/hyperlink" Target="http://www.smartcopying.edu.au/law-reform/myth-fair-use-decimated-educational-publishing-in-canada"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www.smartcopying.edu.au/law-reform/answering-teachers'-common-questions-about-fair-use" TargetMode="External"/><Relationship Id="rId5" Type="http://schemas.openxmlformats.org/officeDocument/2006/relationships/hyperlink" Target="http://www.smartcopying.edu.au/law-reform/mythbusting-fair-use" TargetMode="External"/><Relationship Id="rId4" Type="http://schemas.openxmlformats.org/officeDocument/2006/relationships/hyperlink" Target="http://www.smartcopying.edu.au/law-reform/fair-use-and-why-australian-schools-need-it---infographic"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martcopying.edu.au/law-reform/law-reform/australian-law-reform-commission-review-final-report-copyright-and-the-digital-economy" TargetMode="External"/><Relationship Id="rId2" Type="http://schemas.openxmlformats.org/officeDocument/2006/relationships/hyperlink" Target="http://smartcopying.edu.au/law-reform/law-reform/productivity-commission-report-into-intellectual-property-arrangements-and-the-ernst-young-cost-benefit-analysis-of-the-alrc-s-proposed-copyright-reform"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creativecommons.org/licenses/by/4.0/legalcode" TargetMode="External"/><Relationship Id="rId3" Type="http://schemas.openxmlformats.org/officeDocument/2006/relationships/hyperlink" Target="mailto:delia.browne@det.nsw.edu.au" TargetMode="External"/><Relationship Id="rId7"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creativecommons.org/licenses/by/4.0/deed.en" TargetMode="External"/><Relationship Id="rId5" Type="http://schemas.openxmlformats.org/officeDocument/2006/relationships/hyperlink" Target="http://www.slideshare.net/nationalcopyrightunit" TargetMode="External"/><Relationship Id="rId4" Type="http://schemas.openxmlformats.org/officeDocument/2006/relationships/hyperlink" Target="http://www.smartcopying.edu.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3"/>
          <p:cNvSpPr>
            <a:spLocks noGrp="1" noChangeArrowheads="1"/>
          </p:cNvSpPr>
          <p:nvPr>
            <p:ph type="subTitle" idx="1"/>
          </p:nvPr>
        </p:nvSpPr>
        <p:spPr>
          <a:xfrm>
            <a:off x="827088" y="970136"/>
            <a:ext cx="7313612" cy="2242840"/>
          </a:xfrm>
        </p:spPr>
        <p:txBody>
          <a:bodyPr/>
          <a:lstStyle/>
          <a:p>
            <a:pPr eaLnBrk="1" hangingPunct="1">
              <a:lnSpc>
                <a:spcPct val="90000"/>
              </a:lnSpc>
              <a:spcBef>
                <a:spcPct val="0"/>
              </a:spcBef>
            </a:pPr>
            <a:r>
              <a:rPr lang="en-AU" altLang="en-US" sz="3200" b="1" dirty="0" smtClean="0">
                <a:solidFill>
                  <a:srgbClr val="006699"/>
                </a:solidFill>
                <a:ea typeface="ＭＳ Ｐゴシック" pitchFamily="34" charset="-128"/>
              </a:rPr>
              <a:t>Copyright Untangled</a:t>
            </a:r>
          </a:p>
          <a:p>
            <a:pPr eaLnBrk="1" hangingPunct="1">
              <a:lnSpc>
                <a:spcPct val="90000"/>
              </a:lnSpc>
              <a:spcBef>
                <a:spcPct val="0"/>
              </a:spcBef>
            </a:pPr>
            <a:r>
              <a:rPr lang="en-AU" altLang="en-US" sz="3200" b="1" dirty="0" err="1" smtClean="0">
                <a:solidFill>
                  <a:srgbClr val="006699"/>
                </a:solidFill>
                <a:ea typeface="ＭＳ Ｐゴシック" pitchFamily="34" charset="-128"/>
              </a:rPr>
              <a:t>Re:publica</a:t>
            </a:r>
            <a:r>
              <a:rPr lang="en-AU" altLang="en-US" sz="3200" b="1" dirty="0" smtClean="0">
                <a:solidFill>
                  <a:srgbClr val="006699"/>
                </a:solidFill>
                <a:ea typeface="ＭＳ Ｐゴシック" pitchFamily="34" charset="-128"/>
              </a:rPr>
              <a:t> 2017</a:t>
            </a:r>
            <a:endParaRPr lang="en-AU" altLang="en-US" sz="3200" b="1" dirty="0">
              <a:solidFill>
                <a:srgbClr val="006699"/>
              </a:solidFill>
              <a:ea typeface="ＭＳ Ｐゴシック" pitchFamily="34" charset="-128"/>
            </a:endParaRPr>
          </a:p>
          <a:p>
            <a:pPr eaLnBrk="1" hangingPunct="1">
              <a:lnSpc>
                <a:spcPct val="90000"/>
              </a:lnSpc>
              <a:spcBef>
                <a:spcPct val="0"/>
              </a:spcBef>
            </a:pPr>
            <a:r>
              <a:rPr lang="en-AU" altLang="en-US" sz="3200" b="1" dirty="0" smtClean="0">
                <a:solidFill>
                  <a:srgbClr val="006699"/>
                </a:solidFill>
                <a:ea typeface="ＭＳ Ｐゴシック" pitchFamily="34" charset="-128"/>
              </a:rPr>
              <a:t>“Fixing Copyright for Education- An  Australian perspective”</a:t>
            </a:r>
            <a:endParaRPr lang="en-AU" altLang="en-US" sz="3200" b="1" dirty="0">
              <a:solidFill>
                <a:srgbClr val="006699"/>
              </a:solidFill>
              <a:ea typeface="ＭＳ Ｐゴシック" pitchFamily="34" charset="-128"/>
            </a:endParaRPr>
          </a:p>
        </p:txBody>
      </p:sp>
      <p:sp>
        <p:nvSpPr>
          <p:cNvPr id="70658" name="Text Box 5"/>
          <p:cNvSpPr txBox="1">
            <a:spLocks noChangeArrowheads="1"/>
          </p:cNvSpPr>
          <p:nvPr/>
        </p:nvSpPr>
        <p:spPr bwMode="auto">
          <a:xfrm>
            <a:off x="1403648" y="3356992"/>
            <a:ext cx="6336703" cy="20774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pPr>
            <a:endParaRPr lang="en-US" altLang="en-US" sz="1050" b="1" dirty="0" smtClean="0">
              <a:solidFill>
                <a:srgbClr val="009900"/>
              </a:solidFill>
            </a:endParaRPr>
          </a:p>
          <a:p>
            <a:pPr algn="ctr" eaLnBrk="1" fontAlgn="base" hangingPunct="1">
              <a:spcBef>
                <a:spcPct val="0"/>
              </a:spcBef>
              <a:spcAft>
                <a:spcPct val="0"/>
              </a:spcAft>
            </a:pPr>
            <a:endParaRPr lang="en-US" altLang="en-US" sz="1050" b="1" dirty="0">
              <a:solidFill>
                <a:srgbClr val="009900"/>
              </a:solidFill>
            </a:endParaRPr>
          </a:p>
          <a:p>
            <a:pPr algn="ctr" eaLnBrk="1" fontAlgn="base" hangingPunct="1">
              <a:spcBef>
                <a:spcPct val="0"/>
              </a:spcBef>
              <a:spcAft>
                <a:spcPct val="0"/>
              </a:spcAft>
            </a:pPr>
            <a:r>
              <a:rPr lang="en-US" altLang="en-US" sz="1800" b="1" dirty="0" smtClean="0">
                <a:solidFill>
                  <a:srgbClr val="009900"/>
                </a:solidFill>
              </a:rPr>
              <a:t>Delia Browne</a:t>
            </a:r>
            <a:endParaRPr lang="en-US" altLang="en-US" sz="1800" b="1" dirty="0">
              <a:solidFill>
                <a:srgbClr val="009900"/>
              </a:solidFill>
            </a:endParaRPr>
          </a:p>
          <a:p>
            <a:pPr algn="ctr" eaLnBrk="1" fontAlgn="base" hangingPunct="1">
              <a:spcBef>
                <a:spcPct val="0"/>
              </a:spcBef>
              <a:spcAft>
                <a:spcPct val="0"/>
              </a:spcAft>
            </a:pPr>
            <a:r>
              <a:rPr lang="en-US" altLang="en-US" sz="1800" b="1" dirty="0" smtClean="0">
                <a:solidFill>
                  <a:srgbClr val="009900"/>
                </a:solidFill>
              </a:rPr>
              <a:t>National </a:t>
            </a:r>
            <a:r>
              <a:rPr lang="en-US" altLang="en-US" sz="1800" b="1" dirty="0">
                <a:solidFill>
                  <a:srgbClr val="009900"/>
                </a:solidFill>
              </a:rPr>
              <a:t>Copyright </a:t>
            </a:r>
            <a:r>
              <a:rPr lang="en-US" altLang="en-US" sz="1800" b="1" dirty="0" smtClean="0">
                <a:solidFill>
                  <a:srgbClr val="009900"/>
                </a:solidFill>
              </a:rPr>
              <a:t>Director</a:t>
            </a:r>
            <a:endParaRPr lang="en-US" altLang="en-US" sz="1800" b="1" dirty="0">
              <a:solidFill>
                <a:srgbClr val="009900"/>
              </a:solidFill>
            </a:endParaRPr>
          </a:p>
          <a:p>
            <a:pPr algn="ctr" eaLnBrk="1" fontAlgn="base" hangingPunct="1">
              <a:spcBef>
                <a:spcPct val="0"/>
              </a:spcBef>
              <a:spcAft>
                <a:spcPct val="0"/>
              </a:spcAft>
            </a:pPr>
            <a:r>
              <a:rPr lang="en-US" altLang="en-US" sz="1800" b="1" dirty="0">
                <a:solidFill>
                  <a:srgbClr val="009900"/>
                </a:solidFill>
              </a:rPr>
              <a:t>National Copyright Unit </a:t>
            </a:r>
          </a:p>
          <a:p>
            <a:pPr algn="ctr" eaLnBrk="1" hangingPunct="1">
              <a:spcBef>
                <a:spcPct val="0"/>
              </a:spcBef>
              <a:buClrTx/>
              <a:buSzTx/>
              <a:buFontTx/>
              <a:buNone/>
            </a:pPr>
            <a:r>
              <a:rPr lang="en-US" altLang="en-US" sz="1800" b="1" dirty="0" smtClean="0">
                <a:solidFill>
                  <a:srgbClr val="009900"/>
                </a:solidFill>
                <a:hlinkClick r:id="rId3"/>
              </a:rPr>
              <a:t>www.smartcopying.edu.au</a:t>
            </a:r>
            <a:r>
              <a:rPr lang="en-US" altLang="en-US" sz="1800" b="1" dirty="0" smtClean="0">
                <a:solidFill>
                  <a:srgbClr val="009900"/>
                </a:solidFill>
              </a:rPr>
              <a:t> </a:t>
            </a:r>
            <a:endParaRPr lang="en-US" altLang="en-US" sz="1800" b="1" dirty="0">
              <a:solidFill>
                <a:srgbClr val="009900"/>
              </a:solidFill>
            </a:endParaRPr>
          </a:p>
          <a:p>
            <a:pPr algn="ctr" eaLnBrk="1" hangingPunct="1">
              <a:spcBef>
                <a:spcPct val="0"/>
              </a:spcBef>
              <a:buClrTx/>
              <a:buSzTx/>
              <a:buFontTx/>
              <a:buNone/>
            </a:pPr>
            <a:r>
              <a:rPr lang="en-US" altLang="en-US" sz="1800" b="1" dirty="0">
                <a:solidFill>
                  <a:srgbClr val="009900"/>
                </a:solidFill>
                <a:hlinkClick r:id="rId4"/>
              </a:rPr>
              <a:t>https://www.slideshare.net/nationalcopyrightunit</a:t>
            </a:r>
            <a:r>
              <a:rPr lang="en-US" altLang="en-US" sz="1800" b="1" dirty="0">
                <a:solidFill>
                  <a:srgbClr val="009900"/>
                </a:solidFill>
              </a:rPr>
              <a:t> </a:t>
            </a:r>
            <a:endParaRPr lang="en-AU" altLang="en-US" sz="1800" b="1" dirty="0">
              <a:solidFill>
                <a:srgbClr val="009900"/>
              </a:solidFill>
            </a:endParaRPr>
          </a:p>
          <a:p>
            <a:pPr algn="ctr" eaLnBrk="1" fontAlgn="base" hangingPunct="1">
              <a:spcBef>
                <a:spcPct val="0"/>
              </a:spcBef>
              <a:spcAft>
                <a:spcPct val="0"/>
              </a:spcAft>
            </a:pPr>
            <a:r>
              <a:rPr lang="en-US" altLang="en-US" sz="1800" b="1" dirty="0" smtClean="0">
                <a:solidFill>
                  <a:srgbClr val="009900"/>
                </a:solidFill>
              </a:rPr>
              <a:t> </a:t>
            </a:r>
            <a:endParaRPr lang="en-AU" altLang="en-US" sz="1800" b="1" dirty="0">
              <a:solidFill>
                <a:srgbClr val="009900"/>
              </a:solidFill>
            </a:endParaRPr>
          </a:p>
        </p:txBody>
      </p:sp>
    </p:spTree>
    <p:extLst>
      <p:ext uri="{BB962C8B-B14F-4D97-AF65-F5344CB8AC3E}">
        <p14:creationId xmlns:p14="http://schemas.microsoft.com/office/powerpoint/2010/main" val="954835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755576" y="476672"/>
            <a:ext cx="7696200" cy="1143000"/>
          </a:xfrm>
        </p:spPr>
        <p:txBody>
          <a:bodyPr/>
          <a:lstStyle/>
          <a:p>
            <a:r>
              <a:rPr lang="en-US" altLang="en-US" dirty="0" smtClean="0">
                <a:ea typeface="ＭＳ Ｐゴシック" pitchFamily="34" charset="-128"/>
              </a:rPr>
              <a:t>National Copyright Unit (NCU)                                                                                          </a:t>
            </a:r>
            <a:endParaRPr lang="en-AU" altLang="en-US" dirty="0" smtClean="0">
              <a:ea typeface="ＭＳ Ｐゴシック" pitchFamily="34" charset="-128"/>
            </a:endParaRPr>
          </a:p>
        </p:txBody>
      </p:sp>
      <p:sp>
        <p:nvSpPr>
          <p:cNvPr id="83971" name="Content Placeholder 2"/>
          <p:cNvSpPr>
            <a:spLocks noGrp="1"/>
          </p:cNvSpPr>
          <p:nvPr>
            <p:ph idx="1"/>
          </p:nvPr>
        </p:nvSpPr>
        <p:spPr>
          <a:xfrm>
            <a:off x="683568" y="1628800"/>
            <a:ext cx="7774632" cy="4608512"/>
          </a:xfrm>
        </p:spPr>
        <p:txBody>
          <a:bodyPr/>
          <a:lstStyle/>
          <a:p>
            <a:pPr>
              <a:lnSpc>
                <a:spcPct val="112000"/>
              </a:lnSpc>
            </a:pPr>
            <a:r>
              <a:rPr lang="en-US" altLang="en-US" sz="2000" dirty="0" smtClean="0">
                <a:ea typeface="ＭＳ Ｐゴシック" pitchFamily="34" charset="-128"/>
              </a:rPr>
              <a:t>The Ministers’ Copyright Advisory Group (CAG), through the NCU, is responsible for copyright policy and administration for the Australian school and TAFE sector. This involves:</a:t>
            </a:r>
          </a:p>
          <a:p>
            <a:pPr marL="720725" lvl="1" indent="-360363">
              <a:spcBef>
                <a:spcPts val="0"/>
              </a:spcBef>
              <a:spcAft>
                <a:spcPts val="600"/>
              </a:spcAft>
            </a:pPr>
            <a:r>
              <a:rPr lang="en-US" altLang="en-US" sz="2000" dirty="0" smtClean="0">
                <a:ea typeface="Arial" pitchFamily="34" charset="0"/>
              </a:rPr>
              <a:t>Managing the obligations under the educational copyright licenses with collecting societies;</a:t>
            </a:r>
          </a:p>
          <a:p>
            <a:pPr marL="720725" lvl="1" indent="-360363">
              <a:spcBef>
                <a:spcPts val="0"/>
              </a:spcBef>
              <a:spcAft>
                <a:spcPts val="600"/>
              </a:spcAft>
            </a:pPr>
            <a:r>
              <a:rPr lang="en-US" altLang="en-US" sz="2000" dirty="0" smtClean="0">
                <a:ea typeface="Arial" pitchFamily="34" charset="0"/>
              </a:rPr>
              <a:t>Advocating for better copyright laws on the School and TAFE sector’s behalf;</a:t>
            </a:r>
            <a:endParaRPr lang="en-US" altLang="en-US" sz="2000" dirty="0">
              <a:ea typeface="Arial" pitchFamily="34" charset="0"/>
            </a:endParaRPr>
          </a:p>
          <a:p>
            <a:pPr marL="720725" lvl="1" indent="-360363">
              <a:spcBef>
                <a:spcPts val="0"/>
              </a:spcBef>
              <a:spcAft>
                <a:spcPts val="600"/>
              </a:spcAft>
            </a:pPr>
            <a:r>
              <a:rPr lang="en-US" altLang="en-US" sz="2000" dirty="0" smtClean="0">
                <a:ea typeface="Arial" pitchFamily="34" charset="0"/>
              </a:rPr>
              <a:t>Educating </a:t>
            </a:r>
            <a:r>
              <a:rPr lang="en-US" altLang="en-US" sz="2000" dirty="0">
                <a:ea typeface="Arial" pitchFamily="34" charset="0"/>
              </a:rPr>
              <a:t>the School and TAFE sector regarding their copyright </a:t>
            </a:r>
            <a:r>
              <a:rPr lang="en-US" altLang="en-US" sz="2000" dirty="0" smtClean="0">
                <a:ea typeface="Arial" pitchFamily="34" charset="0"/>
              </a:rPr>
              <a:t>responsibilities.</a:t>
            </a:r>
            <a:endParaRPr lang="en-US" altLang="en-US" sz="2000" dirty="0">
              <a:ea typeface="Arial" pitchFamily="34" charset="0"/>
            </a:endParaRPr>
          </a:p>
          <a:p>
            <a:pPr marL="720725" lvl="1" indent="-360363">
              <a:spcBef>
                <a:spcPts val="0"/>
              </a:spcBef>
              <a:spcAft>
                <a:spcPts val="600"/>
              </a:spcAft>
            </a:pPr>
            <a:r>
              <a:rPr lang="en-AU" altLang="en-US" sz="2000" dirty="0" smtClean="0">
                <a:ea typeface="Arial" pitchFamily="34" charset="0"/>
              </a:rPr>
              <a:t>Develop </a:t>
            </a:r>
            <a:r>
              <a:rPr lang="en-AU" altLang="en-US" sz="2000" dirty="0">
                <a:ea typeface="Arial" pitchFamily="34" charset="0"/>
              </a:rPr>
              <a:t>and Implement </a:t>
            </a:r>
            <a:r>
              <a:rPr lang="en-AU" altLang="en-US" sz="2000" dirty="0" err="1">
                <a:ea typeface="Arial" pitchFamily="34" charset="0"/>
              </a:rPr>
              <a:t>Smartcopying</a:t>
            </a:r>
            <a:r>
              <a:rPr lang="en-AU" altLang="en-US" sz="2000" dirty="0">
                <a:ea typeface="Arial" pitchFamily="34" charset="0"/>
              </a:rPr>
              <a:t> </a:t>
            </a:r>
            <a:r>
              <a:rPr lang="en-AU" altLang="en-US" sz="2000" dirty="0" smtClean="0">
                <a:ea typeface="Arial" pitchFamily="34" charset="0"/>
              </a:rPr>
              <a:t>practices:</a:t>
            </a:r>
            <a:endParaRPr lang="en-AU" altLang="en-US" sz="2000" dirty="0">
              <a:ea typeface="Arial" pitchFamily="34" charset="0"/>
            </a:endParaRPr>
          </a:p>
          <a:p>
            <a:pPr marL="1120775" lvl="2" indent="-360363"/>
            <a:r>
              <a:rPr lang="en-AU" altLang="en-US" sz="2000" dirty="0">
                <a:ea typeface="Arial" pitchFamily="34" charset="0"/>
              </a:rPr>
              <a:t>Education Lead for Creative Commons </a:t>
            </a:r>
            <a:r>
              <a:rPr lang="en-AU" altLang="en-US" sz="2000" dirty="0" smtClean="0">
                <a:ea typeface="Arial" pitchFamily="34" charset="0"/>
              </a:rPr>
              <a:t>Australia;</a:t>
            </a:r>
            <a:endParaRPr lang="en-AU" altLang="en-US" sz="2000" dirty="0">
              <a:ea typeface="Arial" pitchFamily="34" charset="0"/>
            </a:endParaRPr>
          </a:p>
          <a:p>
            <a:pPr marL="1120775" lvl="2" indent="-360363"/>
            <a:r>
              <a:rPr lang="en-AU" altLang="en-US" sz="2000" dirty="0">
                <a:ea typeface="Arial" pitchFamily="34" charset="0"/>
              </a:rPr>
              <a:t>Advocate for the use and creation of OER in </a:t>
            </a:r>
            <a:r>
              <a:rPr lang="en-AU" altLang="en-US" sz="2000" dirty="0" smtClean="0">
                <a:ea typeface="Arial" pitchFamily="34" charset="0"/>
              </a:rPr>
              <a:t>Australia.</a:t>
            </a:r>
            <a:endParaRPr lang="en-AU" altLang="en-US" sz="2000" dirty="0">
              <a:ea typeface="Arial" pitchFamily="34" charset="0"/>
            </a:endParaRPr>
          </a:p>
          <a:p>
            <a:pPr marL="720725" lvl="1" indent="-360363"/>
            <a:r>
              <a:rPr lang="en-AU" altLang="en-US" sz="2000" dirty="0" smtClean="0">
                <a:ea typeface="Arial" pitchFamily="34" charset="0"/>
              </a:rPr>
              <a:t>Copyright advice to schools and TAFEs</a:t>
            </a:r>
            <a:endParaRPr lang="en-US" altLang="en-US" sz="2000" dirty="0" smtClean="0">
              <a:ea typeface="Arial" pitchFamily="34" charset="0"/>
            </a:endParaRPr>
          </a:p>
        </p:txBody>
      </p:sp>
      <p:sp>
        <p:nvSpPr>
          <p:cNvPr id="8397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chemeClr val="bg2"/>
              </a:buClr>
              <a:buSzPct val="70000"/>
              <a:buFont typeface="Wingdings" pitchFamily="2" charset="2"/>
              <a:buChar char="l"/>
              <a:defRPr sz="3100">
                <a:solidFill>
                  <a:schemeClr val="tx1"/>
                </a:solidFill>
                <a:latin typeface="Arial" pitchFamily="34" charset="0"/>
                <a:ea typeface="ＭＳ Ｐゴシック" pitchFamily="34" charset="-128"/>
                <a:cs typeface="Arial" pitchFamily="34" charset="0"/>
              </a:defRPr>
            </a:lvl1pPr>
            <a:lvl2pPr marL="742950" indent="-285750">
              <a:spcBef>
                <a:spcPct val="20000"/>
              </a:spcBef>
              <a:buClr>
                <a:schemeClr val="accent1"/>
              </a:buClr>
              <a:buSzPct val="150000"/>
              <a:buChar char="•"/>
              <a:defRPr sz="2600">
                <a:solidFill>
                  <a:schemeClr val="tx1"/>
                </a:solidFill>
                <a:latin typeface="Arial" pitchFamily="34" charset="0"/>
                <a:ea typeface="Arial" pitchFamily="34" charset="0"/>
                <a:cs typeface="Arial" pitchFamily="34" charset="0"/>
              </a:defRPr>
            </a:lvl2pPr>
            <a:lvl3pPr marL="1143000" indent="-228600">
              <a:spcBef>
                <a:spcPct val="20000"/>
              </a:spcBef>
              <a:buClr>
                <a:schemeClr val="tx1"/>
              </a:buClr>
              <a:buSzPct val="150000"/>
              <a:buChar char="•"/>
              <a:defRPr sz="2200">
                <a:solidFill>
                  <a:schemeClr val="tx1"/>
                </a:solidFill>
                <a:latin typeface="Arial" pitchFamily="34" charset="0"/>
                <a:ea typeface="Arial" pitchFamily="34" charset="0"/>
                <a:cs typeface="Arial" pitchFamily="34" charset="0"/>
              </a:defRPr>
            </a:lvl3pPr>
            <a:lvl4pPr marL="1600200" indent="-228600">
              <a:spcBef>
                <a:spcPct val="20000"/>
              </a:spcBef>
              <a:buClr>
                <a:schemeClr val="tx2"/>
              </a:buClr>
              <a:buSzPct val="150000"/>
              <a:buChar char="•"/>
              <a:defRPr sz="2000">
                <a:solidFill>
                  <a:schemeClr val="tx1"/>
                </a:solidFill>
                <a:latin typeface="Arial" pitchFamily="34" charset="0"/>
                <a:ea typeface="Arial" pitchFamily="34" charset="0"/>
                <a:cs typeface="Arial" pitchFamily="34" charset="0"/>
              </a:defRPr>
            </a:lvl4pPr>
            <a:lvl5pPr marL="2057400" indent="-228600">
              <a:spcBef>
                <a:spcPct val="20000"/>
              </a:spcBef>
              <a:buClr>
                <a:schemeClr val="folHlink"/>
              </a:buClr>
              <a:buSzPct val="150000"/>
              <a:buChar char="•"/>
              <a:defRPr sz="2000">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itchFamily="34" charset="0"/>
                <a:ea typeface="Arial" pitchFamily="34" charset="0"/>
                <a:cs typeface="Arial" pitchFamily="34" charset="0"/>
              </a:defRPr>
            </a:lvl9pPr>
          </a:lstStyle>
          <a:p>
            <a:pPr>
              <a:spcBef>
                <a:spcPct val="0"/>
              </a:spcBef>
              <a:buClrTx/>
              <a:buSzTx/>
              <a:buFontTx/>
              <a:buNone/>
            </a:pPr>
            <a:fld id="{D44571B8-58E6-4DD1-BC05-C554C4E731D6}" type="slidenum">
              <a:rPr lang="en-AU" altLang="en-US" sz="1400"/>
              <a:pPr>
                <a:spcBef>
                  <a:spcPct val="0"/>
                </a:spcBef>
                <a:buClrTx/>
                <a:buSzTx/>
                <a:buFontTx/>
                <a:buNone/>
              </a:pPr>
              <a:t>2</a:t>
            </a:fld>
            <a:endParaRPr lang="en-AU" altLang="en-US" sz="1400"/>
          </a:p>
        </p:txBody>
      </p:sp>
    </p:spTree>
    <p:extLst>
      <p:ext uri="{BB962C8B-B14F-4D97-AF65-F5344CB8AC3E}">
        <p14:creationId xmlns:p14="http://schemas.microsoft.com/office/powerpoint/2010/main" val="14460199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6"/>
          <p:cNvSpPr>
            <a:spLocks noGrp="1" noChangeArrowheads="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chemeClr val="bg2"/>
              </a:buClr>
              <a:buSzPct val="70000"/>
              <a:buFont typeface="Wingdings" pitchFamily="2" charset="2"/>
              <a:buChar char="l"/>
              <a:defRPr sz="3100">
                <a:solidFill>
                  <a:schemeClr val="tx1"/>
                </a:solidFill>
                <a:latin typeface="Arial" pitchFamily="34" charset="0"/>
                <a:ea typeface="ＭＳ Ｐゴシック" pitchFamily="34" charset="-128"/>
                <a:cs typeface="Arial" pitchFamily="34" charset="0"/>
              </a:defRPr>
            </a:lvl1pPr>
            <a:lvl2pPr marL="742950" indent="-285750">
              <a:spcBef>
                <a:spcPct val="20000"/>
              </a:spcBef>
              <a:buClr>
                <a:schemeClr val="accent1"/>
              </a:buClr>
              <a:buSzPct val="150000"/>
              <a:buChar char="•"/>
              <a:defRPr sz="2600">
                <a:solidFill>
                  <a:schemeClr val="tx1"/>
                </a:solidFill>
                <a:latin typeface="Arial" pitchFamily="34" charset="0"/>
                <a:ea typeface="Arial" pitchFamily="34" charset="0"/>
                <a:cs typeface="Arial" pitchFamily="34" charset="0"/>
              </a:defRPr>
            </a:lvl2pPr>
            <a:lvl3pPr marL="1143000" indent="-228600">
              <a:spcBef>
                <a:spcPct val="20000"/>
              </a:spcBef>
              <a:buClr>
                <a:schemeClr val="tx1"/>
              </a:buClr>
              <a:buSzPct val="150000"/>
              <a:buChar char="•"/>
              <a:defRPr sz="2200">
                <a:solidFill>
                  <a:schemeClr val="tx1"/>
                </a:solidFill>
                <a:latin typeface="Arial" pitchFamily="34" charset="0"/>
                <a:ea typeface="Arial" pitchFamily="34" charset="0"/>
                <a:cs typeface="Arial" pitchFamily="34" charset="0"/>
              </a:defRPr>
            </a:lvl3pPr>
            <a:lvl4pPr marL="1600200" indent="-228600">
              <a:spcBef>
                <a:spcPct val="20000"/>
              </a:spcBef>
              <a:buClr>
                <a:schemeClr val="tx2"/>
              </a:buClr>
              <a:buSzPct val="150000"/>
              <a:buChar char="•"/>
              <a:defRPr sz="2000">
                <a:solidFill>
                  <a:schemeClr val="tx1"/>
                </a:solidFill>
                <a:latin typeface="Arial" pitchFamily="34" charset="0"/>
                <a:ea typeface="Arial" pitchFamily="34" charset="0"/>
                <a:cs typeface="Arial" pitchFamily="34" charset="0"/>
              </a:defRPr>
            </a:lvl4pPr>
            <a:lvl5pPr marL="2057400" indent="-228600">
              <a:spcBef>
                <a:spcPct val="20000"/>
              </a:spcBef>
              <a:buClr>
                <a:schemeClr val="folHlink"/>
              </a:buClr>
              <a:buSzPct val="150000"/>
              <a:buChar char="•"/>
              <a:defRPr sz="2000">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itchFamily="34" charset="0"/>
                <a:ea typeface="Arial" pitchFamily="34" charset="0"/>
                <a:cs typeface="Arial" pitchFamily="34" charset="0"/>
              </a:defRPr>
            </a:lvl9pPr>
          </a:lstStyle>
          <a:p>
            <a:pPr algn="r">
              <a:spcBef>
                <a:spcPct val="0"/>
              </a:spcBef>
              <a:buClrTx/>
              <a:buSzTx/>
              <a:buFontTx/>
              <a:buNone/>
            </a:pPr>
            <a:fld id="{25F63E9A-5174-4265-AB65-AC7518AAAEED}" type="slidenum">
              <a:rPr lang="en-AU" altLang="en-US" sz="1400"/>
              <a:pPr algn="r">
                <a:spcBef>
                  <a:spcPct val="0"/>
                </a:spcBef>
                <a:buClrTx/>
                <a:buSzTx/>
                <a:buFontTx/>
                <a:buNone/>
              </a:pPr>
              <a:t>3</a:t>
            </a:fld>
            <a:endParaRPr lang="en-AU" altLang="en-US" sz="1400"/>
          </a:p>
        </p:txBody>
      </p:sp>
      <p:sp>
        <p:nvSpPr>
          <p:cNvPr id="88067" name="Rectangle 2"/>
          <p:cNvSpPr>
            <a:spLocks noGrp="1" noChangeArrowheads="1"/>
          </p:cNvSpPr>
          <p:nvPr>
            <p:ph type="title"/>
          </p:nvPr>
        </p:nvSpPr>
        <p:spPr>
          <a:xfrm>
            <a:off x="755650" y="765175"/>
            <a:ext cx="7358063" cy="850900"/>
          </a:xfrm>
        </p:spPr>
        <p:txBody>
          <a:bodyPr/>
          <a:lstStyle/>
          <a:p>
            <a:endParaRPr lang="en-AU" altLang="en-US" sz="3400" b="1" smtClean="0">
              <a:solidFill>
                <a:srgbClr val="006699"/>
              </a:solidFill>
              <a:ea typeface="ＭＳ Ｐゴシック" pitchFamily="34" charset="-128"/>
            </a:endParaRPr>
          </a:p>
        </p:txBody>
      </p:sp>
      <p:sp>
        <p:nvSpPr>
          <p:cNvPr id="88068" name="Rectangle 3"/>
          <p:cNvSpPr>
            <a:spLocks noGrp="1" noChangeArrowheads="1"/>
          </p:cNvSpPr>
          <p:nvPr>
            <p:ph type="body" idx="1"/>
          </p:nvPr>
        </p:nvSpPr>
        <p:spPr>
          <a:xfrm>
            <a:off x="468313" y="1916113"/>
            <a:ext cx="8207375" cy="4087812"/>
          </a:xfrm>
        </p:spPr>
        <p:txBody>
          <a:bodyPr/>
          <a:lstStyle/>
          <a:p>
            <a:pPr marL="0" indent="0">
              <a:lnSpc>
                <a:spcPct val="80000"/>
              </a:lnSpc>
              <a:spcAft>
                <a:spcPct val="40000"/>
              </a:spcAft>
              <a:buClr>
                <a:schemeClr val="folHlink"/>
              </a:buClr>
              <a:buFont typeface="Wingdings" pitchFamily="2" charset="2"/>
              <a:buNone/>
            </a:pPr>
            <a:endParaRPr lang="en-AU" altLang="en-US" b="1" smtClean="0">
              <a:ea typeface="ＭＳ Ｐゴシック" pitchFamily="34" charset="-128"/>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l="771" r="1247"/>
          <a:stretch>
            <a:fillRect/>
          </a:stretch>
        </p:blipFill>
        <p:spPr bwMode="auto">
          <a:xfrm>
            <a:off x="0" y="3175"/>
            <a:ext cx="9144000" cy="90820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262348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0114" name="TextBox 1"/>
          <p:cNvSpPr txBox="1">
            <a:spLocks noChangeArrowheads="1"/>
          </p:cNvSpPr>
          <p:nvPr/>
        </p:nvSpPr>
        <p:spPr bwMode="auto">
          <a:xfrm>
            <a:off x="0" y="355600"/>
            <a:ext cx="9144000" cy="11382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defTabSz="45720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defTabSz="457200">
              <a:spcBef>
                <a:spcPct val="20000"/>
              </a:spcBef>
              <a:buFont typeface="Arial" pitchFamily="34" charset="0"/>
              <a:buChar char="–"/>
              <a:defRPr sz="2800">
                <a:solidFill>
                  <a:schemeClr val="tx1"/>
                </a:solidFill>
                <a:latin typeface="Calibri" pitchFamily="34" charset="0"/>
                <a:ea typeface="ＭＳ Ｐゴシック" pitchFamily="34" charset="-128"/>
              </a:defRPr>
            </a:lvl2pPr>
            <a:lvl3pPr marL="1143000" indent="-228600" defTabSz="457200">
              <a:spcBef>
                <a:spcPct val="20000"/>
              </a:spcBef>
              <a:buFont typeface="Arial" pitchFamily="34" charset="0"/>
              <a:buChar char="•"/>
              <a:defRPr sz="2400">
                <a:solidFill>
                  <a:schemeClr val="tx1"/>
                </a:solidFill>
                <a:latin typeface="Calibri" pitchFamily="34" charset="0"/>
                <a:ea typeface="ＭＳ Ｐゴシック" pitchFamily="34" charset="-128"/>
              </a:defRPr>
            </a:lvl3pPr>
            <a:lvl4pPr marL="1600200" indent="-228600" defTabSz="4572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defTabSz="4572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fontAlgn="base">
              <a:spcBef>
                <a:spcPct val="0"/>
              </a:spcBef>
              <a:spcAft>
                <a:spcPct val="0"/>
              </a:spcAft>
              <a:buFontTx/>
              <a:buNone/>
            </a:pPr>
            <a:r>
              <a:rPr lang="en-US" altLang="en-US" sz="3600" smtClean="0">
                <a:solidFill>
                  <a:srgbClr val="FFFFFF"/>
                </a:solidFill>
                <a:cs typeface="Arial" pitchFamily="34" charset="0"/>
              </a:rPr>
              <a:t>Slides available @ </a:t>
            </a:r>
            <a:r>
              <a:rPr lang="en-AU" altLang="en-US" smtClean="0">
                <a:solidFill>
                  <a:srgbClr val="000000"/>
                </a:solidFill>
                <a:cs typeface="Arial" pitchFamily="34" charset="0"/>
                <a:hlinkClick r:id="rId3"/>
              </a:rPr>
              <a:t>http://www.slideshare.net/nationalcopyrightunit/</a:t>
            </a:r>
            <a:endParaRPr lang="en-US" altLang="en-US" smtClean="0">
              <a:solidFill>
                <a:srgbClr val="92D050"/>
              </a:solidFill>
              <a:cs typeface="Arial" pitchFamily="34" charset="0"/>
            </a:endParaRPr>
          </a:p>
        </p:txBody>
      </p:sp>
      <p:sp>
        <p:nvSpPr>
          <p:cNvPr id="90115" name="Rectangle 3"/>
          <p:cNvSpPr>
            <a:spLocks noChangeArrowheads="1"/>
          </p:cNvSpPr>
          <p:nvPr/>
        </p:nvSpPr>
        <p:spPr bwMode="auto">
          <a:xfrm>
            <a:off x="0" y="5148263"/>
            <a:ext cx="91440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defTabSz="457200">
              <a:spcBef>
                <a:spcPct val="20000"/>
              </a:spcBef>
              <a:buFont typeface="Arial" pitchFamily="34" charset="0"/>
              <a:buChar char="–"/>
              <a:defRPr sz="2800">
                <a:solidFill>
                  <a:schemeClr val="tx1"/>
                </a:solidFill>
                <a:latin typeface="Calibri" pitchFamily="34" charset="0"/>
                <a:ea typeface="ＭＳ Ｐゴシック" pitchFamily="34" charset="-128"/>
              </a:defRPr>
            </a:lvl2pPr>
            <a:lvl3pPr marL="1143000" indent="-228600" defTabSz="457200">
              <a:spcBef>
                <a:spcPct val="20000"/>
              </a:spcBef>
              <a:buFont typeface="Arial" pitchFamily="34" charset="0"/>
              <a:buChar char="•"/>
              <a:defRPr sz="2400">
                <a:solidFill>
                  <a:schemeClr val="tx1"/>
                </a:solidFill>
                <a:latin typeface="Calibri" pitchFamily="34" charset="0"/>
                <a:ea typeface="ＭＳ Ｐゴシック" pitchFamily="34" charset="-128"/>
              </a:defRPr>
            </a:lvl3pPr>
            <a:lvl4pPr marL="1600200" indent="-228600" defTabSz="4572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defTabSz="4572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fontAlgn="base">
              <a:spcBef>
                <a:spcPct val="0"/>
              </a:spcBef>
              <a:spcAft>
                <a:spcPct val="0"/>
              </a:spcAft>
              <a:buFontTx/>
              <a:buNone/>
            </a:pPr>
            <a:r>
              <a:rPr lang="en-US" altLang="en-US" sz="1800" smtClean="0">
                <a:solidFill>
                  <a:srgbClr val="FFFFFF"/>
                </a:solidFill>
                <a:cs typeface="Arial" pitchFamily="34" charset="0"/>
              </a:rPr>
              <a:t>This work is licensed under a Creative Commons Attribution 4.0 International License </a:t>
            </a:r>
          </a:p>
          <a:p>
            <a:pPr algn="ctr" fontAlgn="base">
              <a:spcBef>
                <a:spcPct val="0"/>
              </a:spcBef>
              <a:spcAft>
                <a:spcPct val="0"/>
              </a:spcAft>
              <a:buFontTx/>
              <a:buNone/>
            </a:pPr>
            <a:r>
              <a:rPr lang="en-US" altLang="en-US" sz="1800" smtClean="0">
                <a:solidFill>
                  <a:srgbClr val="FFFFFF"/>
                </a:solidFill>
                <a:cs typeface="Arial" pitchFamily="34" charset="0"/>
              </a:rPr>
              <a:t>(unless otherwise noted)</a:t>
            </a:r>
          </a:p>
          <a:p>
            <a:pPr algn="ctr" fontAlgn="base">
              <a:spcBef>
                <a:spcPct val="0"/>
              </a:spcBef>
              <a:spcAft>
                <a:spcPct val="0"/>
              </a:spcAft>
              <a:buFontTx/>
              <a:buNone/>
            </a:pPr>
            <a:r>
              <a:rPr lang="en-US" altLang="en-US" sz="1800" smtClean="0">
                <a:solidFill>
                  <a:srgbClr val="FFFFFF"/>
                </a:solidFill>
                <a:cs typeface="Arial" pitchFamily="34" charset="0"/>
              </a:rPr>
              <a:t>http://creativecommons.org/licenses/by/4.0/</a:t>
            </a:r>
          </a:p>
        </p:txBody>
      </p:sp>
      <p:pic>
        <p:nvPicPr>
          <p:cNvPr id="9011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7600" y="2332038"/>
            <a:ext cx="2184400" cy="218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0117"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2314575"/>
            <a:ext cx="2184400" cy="218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08758509"/>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533400"/>
            <a:ext cx="7696200" cy="1311275"/>
          </a:xfrm>
          <a:solidFill>
            <a:schemeClr val="bg1"/>
          </a:solidFill>
        </p:spPr>
        <p:txBody>
          <a:bodyPr/>
          <a:lstStyle/>
          <a:p>
            <a:r>
              <a:rPr lang="en-US" sz="2400" dirty="0" smtClean="0">
                <a:latin typeface="Arial Black" charset="0"/>
                <a:cs typeface="Arial" charset="0"/>
              </a:rPr>
              <a:t>Education no longer means this</a:t>
            </a:r>
            <a:r>
              <a:rPr lang="mr-IN" sz="2400" dirty="0" smtClean="0">
                <a:latin typeface="Arial Black" charset="0"/>
                <a:cs typeface="Arial" charset="0"/>
              </a:rPr>
              <a:t>…</a:t>
            </a:r>
            <a:endParaRPr lang="en-US" sz="2400" dirty="0">
              <a:latin typeface="Arial Black" charset="0"/>
              <a:cs typeface="Arial" charset="0"/>
            </a:endParaRPr>
          </a:p>
        </p:txBody>
      </p:sp>
      <p:pic>
        <p:nvPicPr>
          <p:cNvPr id="6147" name="Content Placeholder 4" descr="2846197912_0a3bf2821a_b.jpg"/>
          <p:cNvPicPr>
            <a:picLocks noGrp="1" noChangeAspect="1"/>
          </p:cNvPicPr>
          <p:nvPr>
            <p:ph idx="1"/>
          </p:nvPr>
        </p:nvPicPr>
        <p:blipFill>
          <a:blip r:embed="rId3">
            <a:extLst>
              <a:ext uri="{28A0092B-C50C-407E-A947-70E740481C1C}">
                <a14:useLocalDpi xmlns:a14="http://schemas.microsoft.com/office/drawing/2010/main" val="0"/>
              </a:ext>
            </a:extLst>
          </a:blip>
          <a:srcRect t="15018" b="15018"/>
          <a:stretch>
            <a:fillRect/>
          </a:stretch>
        </p:blipFill>
        <p:spPr/>
      </p:pic>
      <p:sp>
        <p:nvSpPr>
          <p:cNvPr id="614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68BE8C3-4809-2F4D-B05E-8F046B629A6A}" type="slidenum">
              <a:rPr lang="en-AU"/>
              <a:pPr eaLnBrk="1" hangingPunct="1"/>
              <a:t>5</a:t>
            </a:fld>
            <a:endParaRPr lang="en-AU"/>
          </a:p>
        </p:txBody>
      </p:sp>
      <p:pic>
        <p:nvPicPr>
          <p:cNvPr id="6149" name="Picture 6" descr="http://mirrors.creativecommons.org/presskit/cc.primary.srr.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188" y="5661025"/>
            <a:ext cx="838200"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054689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A100B0B-2E52-AF49-8748-B4911ACAA013}" type="slidenum">
              <a:rPr lang="en-AU"/>
              <a:pPr eaLnBrk="1" hangingPunct="1"/>
              <a:t>6</a:t>
            </a:fld>
            <a:endParaRPr lang="en-AU"/>
          </a:p>
        </p:txBody>
      </p:sp>
      <p:pic>
        <p:nvPicPr>
          <p:cNvPr id="7171" name="Picture 5" descr="480047671_42cd3ccfda_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1925" y="1988840"/>
            <a:ext cx="3902075" cy="2332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2" name="Picture 6" descr="6165114664_5fab6e38ff_b.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50" y="0"/>
            <a:ext cx="4067175" cy="269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3" name="Picture 7" descr="81909343_c6fdc357d1_o.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4581525"/>
            <a:ext cx="3035300" cy="227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4" name="Picture 8" descr="flipped classroom.jpg"/>
          <p:cNvPicPr>
            <a:picLocks noChangeAspect="1"/>
          </p:cNvPicPr>
          <p:nvPr/>
        </p:nvPicPr>
        <p:blipFill>
          <a:blip r:embed="rId6">
            <a:extLst>
              <a:ext uri="{28A0092B-C50C-407E-A947-70E740481C1C}">
                <a14:useLocalDpi xmlns:a14="http://schemas.microsoft.com/office/drawing/2010/main" val="0"/>
              </a:ext>
            </a:extLst>
          </a:blip>
          <a:srcRect t="-2" b="35052"/>
          <a:stretch>
            <a:fillRect/>
          </a:stretch>
        </p:blipFill>
        <p:spPr bwMode="auto">
          <a:xfrm>
            <a:off x="2987824" y="4233739"/>
            <a:ext cx="5507037" cy="2592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5" name="Content Placeholder 4" descr="6660091109_de39ce78aa_b.jpg"/>
          <p:cNvPicPr>
            <a:picLocks noGrp="1" noChangeAspect="1"/>
          </p:cNvPicPr>
          <p:nvPr>
            <p:ph idx="1"/>
          </p:nvPr>
        </p:nvPicPr>
        <p:blipFill>
          <a:blip r:embed="rId7">
            <a:extLst>
              <a:ext uri="{28A0092B-C50C-407E-A947-70E740481C1C}">
                <a14:useLocalDpi xmlns:a14="http://schemas.microsoft.com/office/drawing/2010/main" val="0"/>
              </a:ext>
            </a:extLst>
          </a:blip>
          <a:srcRect t="15018" b="15018"/>
          <a:stretch>
            <a:fillRect/>
          </a:stretch>
        </p:blipFill>
        <p:spPr>
          <a:xfrm>
            <a:off x="-180528" y="2104588"/>
            <a:ext cx="5808408" cy="3046850"/>
          </a:xfrm>
        </p:spPr>
      </p:pic>
      <p:sp>
        <p:nvSpPr>
          <p:cNvPr id="2" name="Title 1"/>
          <p:cNvSpPr>
            <a:spLocks noGrp="1"/>
          </p:cNvSpPr>
          <p:nvPr>
            <p:ph type="title"/>
          </p:nvPr>
        </p:nvSpPr>
        <p:spPr>
          <a:xfrm>
            <a:off x="3923928" y="0"/>
            <a:ext cx="5220072" cy="1988840"/>
          </a:xfrm>
          <a:solidFill>
            <a:schemeClr val="accent1"/>
          </a:solidFill>
          <a:effectLst>
            <a:outerShdw blurRad="50800" dist="38100" dir="2700000" algn="tl" rotWithShape="0">
              <a:srgbClr val="000000">
                <a:alpha val="42998"/>
              </a:srgbClr>
            </a:outerShdw>
          </a:effectLst>
        </p:spPr>
        <p:txBody>
          <a:bodyPr/>
          <a:lstStyle/>
          <a:p>
            <a:r>
              <a:rPr lang="en-US" dirty="0">
                <a:latin typeface="Arial Black" charset="0"/>
                <a:cs typeface="Arial" charset="0"/>
              </a:rPr>
              <a:t>Now means this…</a:t>
            </a:r>
          </a:p>
        </p:txBody>
      </p:sp>
    </p:spTree>
    <p:extLst>
      <p:ext uri="{BB962C8B-B14F-4D97-AF65-F5344CB8AC3E}">
        <p14:creationId xmlns:p14="http://schemas.microsoft.com/office/powerpoint/2010/main" val="5434723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msmi2\Downloads\3606295240_51f643dd5d_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44463"/>
            <a:ext cx="2556497" cy="18002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jmsmi2\Desktop\Thingiverse_About_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57561" cy="149469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p:cNvPicPr/>
          <p:nvPr/>
        </p:nvPicPr>
        <p:blipFill rotWithShape="1">
          <a:blip r:embed="rId4"/>
          <a:srcRect l="2695" t="11834" r="59561" b="25734"/>
          <a:stretch/>
        </p:blipFill>
        <p:spPr bwMode="auto">
          <a:xfrm>
            <a:off x="4283969" y="1494694"/>
            <a:ext cx="4902950" cy="2710177"/>
          </a:xfrm>
          <a:prstGeom prst="rect">
            <a:avLst/>
          </a:prstGeom>
          <a:ln>
            <a:noFill/>
          </a:ln>
          <a:extLst>
            <a:ext uri="{53640926-AAD7-44d8-BBD7-CCE9431645EC}">
              <a14:shadowObscured xmlns:a14="http://schemas.microsoft.com/office/drawing/2010/main" xmlns=""/>
            </a:ext>
          </a:extLst>
        </p:spPr>
      </p:pic>
      <p:sp>
        <p:nvSpPr>
          <p:cNvPr id="5" name="AutoShape 6" descr="Image result for google classro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2" name="Picture 2" descr="Image result for mathletic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6585" y="3859495"/>
            <a:ext cx="3287415" cy="3008146"/>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Image result for google classroo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204871"/>
            <a:ext cx="5856585" cy="2662769"/>
          </a:xfrm>
          <a:prstGeom prst="rect">
            <a:avLst/>
          </a:prstGeom>
          <a:noFill/>
          <a:extLst>
            <a:ext uri="{909E8E84-426E-40dd-AFC4-6F175D3DCCD1}">
              <a14:hiddenFill xmlns:a14="http://schemas.microsoft.com/office/drawing/2010/main" xmlns="">
                <a:solidFill>
                  <a:srgbClr val="FFFFFF"/>
                </a:solidFill>
              </a14:hiddenFill>
            </a:ext>
          </a:extLst>
        </p:spPr>
      </p:pic>
      <p:pic>
        <p:nvPicPr>
          <p:cNvPr id="1041" name="Picture 17" descr="Image result for iTunesU"/>
          <p:cNvPicPr>
            <a:picLocks noChangeAspect="1" noChangeArrowheads="1"/>
          </p:cNvPicPr>
          <p:nvPr/>
        </p:nvPicPr>
        <p:blipFill rotWithShape="1">
          <a:blip r:embed="rId7">
            <a:extLst>
              <a:ext uri="{28A0092B-C50C-407E-A947-70E740481C1C}">
                <a14:useLocalDpi xmlns:a14="http://schemas.microsoft.com/office/drawing/2010/main" val="0"/>
              </a:ext>
            </a:extLst>
          </a:blip>
          <a:srcRect b="6075"/>
          <a:stretch/>
        </p:blipFill>
        <p:spPr bwMode="auto">
          <a:xfrm>
            <a:off x="0" y="1412776"/>
            <a:ext cx="4403511" cy="29082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6198589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6660091109_de39ce78aa_b.jpg"/>
          <p:cNvPicPr>
            <a:picLocks noGrp="1" noChangeAspect="1"/>
          </p:cNvPicPr>
          <p:nvPr>
            <p:ph idx="1"/>
          </p:nvPr>
        </p:nvPicPr>
        <p:blipFill>
          <a:blip r:embed="rId2" cstate="print">
            <a:extLst>
              <a:ext uri="{28A0092B-C50C-407E-A947-70E740481C1C}">
                <a14:useLocalDpi xmlns:a14="http://schemas.microsoft.com/office/drawing/2010/main" val="0"/>
              </a:ext>
            </a:extLst>
          </a:blip>
          <a:srcRect t="15018" b="15018"/>
          <a:stretch>
            <a:fillRect/>
          </a:stretch>
        </p:blipFill>
        <p:spPr bwMode="auto">
          <a:xfrm>
            <a:off x="4820173" y="1"/>
            <a:ext cx="4476357" cy="23488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6" descr="6165114664_5fab6e38ff_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065"/>
            <a:ext cx="4871937" cy="32270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AutoShape 3" descr="Image result for BYO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6151" name="Picture 7" descr="Image result for interactive whiteboard classro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212976"/>
            <a:ext cx="4871937" cy="3645024"/>
          </a:xfrm>
          <a:prstGeom prst="rect">
            <a:avLst/>
          </a:prstGeom>
          <a:noFill/>
          <a:extLst>
            <a:ext uri="{909E8E84-426E-40dd-AFC4-6F175D3DCCD1}">
              <a14:hiddenFill xmlns:a14="http://schemas.microsoft.com/office/drawing/2010/main" xmlns="">
                <a:solidFill>
                  <a:srgbClr val="FFFFFF"/>
                </a:solidFill>
              </a14:hiddenFill>
            </a:ext>
          </a:extLst>
        </p:spPr>
      </p:pic>
      <p:sp>
        <p:nvSpPr>
          <p:cNvPr id="8" name="AutoShape 10" descr="Image result for virtual reality in teachi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6156" name="Picture 12" descr="Image result for virtual reality in teachi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5976" y="4019012"/>
            <a:ext cx="4636732" cy="2827000"/>
          </a:xfrm>
          <a:prstGeom prst="rect">
            <a:avLst/>
          </a:prstGeom>
          <a:noFill/>
          <a:extLst>
            <a:ext uri="{909E8E84-426E-40dd-AFC4-6F175D3DCCD1}">
              <a14:hiddenFill xmlns:a14="http://schemas.microsoft.com/office/drawing/2010/main" xmlns="">
                <a:solidFill>
                  <a:srgbClr val="FFFFFF"/>
                </a:solidFill>
              </a14:hiddenFill>
            </a:ext>
          </a:extLst>
        </p:spPr>
      </p:pic>
      <p:pic>
        <p:nvPicPr>
          <p:cNvPr id="6158" name="Picture 14" descr="Image result for BYO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3848" y="2996952"/>
            <a:ext cx="5760640" cy="1569562"/>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p:cNvPicPr>
            <a:picLocks noChangeAspect="1"/>
          </p:cNvPicPr>
          <p:nvPr/>
        </p:nvPicPr>
        <p:blipFill>
          <a:blip r:embed="rId7"/>
          <a:stretch>
            <a:fillRect/>
          </a:stretch>
        </p:blipFill>
        <p:spPr>
          <a:xfrm>
            <a:off x="3508791" y="1"/>
            <a:ext cx="5455697" cy="2996952"/>
          </a:xfrm>
          <a:prstGeom prst="rect">
            <a:avLst/>
          </a:prstGeom>
        </p:spPr>
      </p:pic>
    </p:spTree>
    <p:extLst>
      <p:ext uri="{BB962C8B-B14F-4D97-AF65-F5344CB8AC3E}">
        <p14:creationId xmlns:p14="http://schemas.microsoft.com/office/powerpoint/2010/main" val="2652281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a:srcRect l="18941" t="17770" r="68304" b="4289"/>
          <a:stretch/>
        </p:blipFill>
        <p:spPr bwMode="auto">
          <a:xfrm>
            <a:off x="2771800" y="0"/>
            <a:ext cx="3816423" cy="6858001"/>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39270058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Copyright laws outdated and inconsistent</a:t>
            </a:r>
            <a:endParaRPr lang="en-US" dirty="0"/>
          </a:p>
        </p:txBody>
      </p:sp>
      <p:sp>
        <p:nvSpPr>
          <p:cNvPr id="3" name="Content Placeholder 2"/>
          <p:cNvSpPr>
            <a:spLocks noGrp="1"/>
          </p:cNvSpPr>
          <p:nvPr>
            <p:ph idx="1"/>
          </p:nvPr>
        </p:nvSpPr>
        <p:spPr>
          <a:xfrm>
            <a:off x="755576" y="1772816"/>
            <a:ext cx="7696200" cy="4038600"/>
          </a:xfrm>
        </p:spPr>
        <p:txBody>
          <a:bodyPr/>
          <a:lstStyle/>
          <a:p>
            <a:r>
              <a:rPr lang="en-AU" dirty="0"/>
              <a:t>Copyright laws designed in the age of the photocopier are not working in the age of the </a:t>
            </a:r>
            <a:r>
              <a:rPr lang="en-AU" dirty="0" err="1"/>
              <a:t>iPad</a:t>
            </a:r>
            <a:r>
              <a:rPr lang="en-AU" dirty="0"/>
              <a:t> </a:t>
            </a:r>
            <a:r>
              <a:rPr lang="en-AU" dirty="0" smtClean="0"/>
              <a:t>the </a:t>
            </a:r>
            <a:r>
              <a:rPr lang="en-AU" dirty="0"/>
              <a:t>3D </a:t>
            </a:r>
            <a:r>
              <a:rPr lang="en-AU" dirty="0" smtClean="0"/>
              <a:t>printer, data and text mining and </a:t>
            </a:r>
            <a:r>
              <a:rPr lang="en-AU" dirty="0"/>
              <a:t>are holding back innovation </a:t>
            </a:r>
            <a:r>
              <a:rPr lang="en-AU" dirty="0" smtClean="0"/>
              <a:t>in schools</a:t>
            </a:r>
          </a:p>
          <a:p>
            <a:r>
              <a:rPr lang="en-AU" dirty="0" smtClean="0"/>
              <a:t>Inconsistent rules for educational use around the world, most countries have minimum copyright protection and enforcement provisions in their domestic copyright law </a:t>
            </a:r>
            <a:r>
              <a:rPr lang="mr-IN" dirty="0" smtClean="0"/>
              <a:t>–</a:t>
            </a:r>
            <a:r>
              <a:rPr lang="en-AU" dirty="0" smtClean="0"/>
              <a:t> required by multi lateral </a:t>
            </a:r>
            <a:r>
              <a:rPr lang="en-AU" dirty="0" err="1" smtClean="0"/>
              <a:t>treates</a:t>
            </a:r>
            <a:r>
              <a:rPr lang="en-AU" dirty="0" smtClean="0"/>
              <a:t> ( such TRIP/GATT, WCT) but there are no minimum standard for educational use or other non harmful public interest uses</a:t>
            </a:r>
          </a:p>
          <a:p>
            <a:endParaRPr lang="en-AU" dirty="0"/>
          </a:p>
          <a:p>
            <a:endParaRPr lang="en-US"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10</a:t>
            </a:fld>
            <a:endParaRPr lang="en-AU" altLang="en-US">
              <a:solidFill>
                <a:srgbClr val="000000"/>
              </a:solidFill>
            </a:endParaRPr>
          </a:p>
        </p:txBody>
      </p:sp>
    </p:spTree>
    <p:extLst>
      <p:ext uri="{BB962C8B-B14F-4D97-AF65-F5344CB8AC3E}">
        <p14:creationId xmlns:p14="http://schemas.microsoft.com/office/powerpoint/2010/main" val="710558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Race to STEM</a:t>
            </a:r>
            <a:endParaRPr lang="en-US" dirty="0"/>
          </a:p>
        </p:txBody>
      </p:sp>
      <p:sp>
        <p:nvSpPr>
          <p:cNvPr id="3" name="Content Placeholder 2"/>
          <p:cNvSpPr>
            <a:spLocks noGrp="1"/>
          </p:cNvSpPr>
          <p:nvPr>
            <p:ph idx="1"/>
          </p:nvPr>
        </p:nvSpPr>
        <p:spPr>
          <a:xfrm>
            <a:off x="827584" y="1772816"/>
            <a:ext cx="7630616" cy="4170784"/>
          </a:xfrm>
        </p:spPr>
        <p:txBody>
          <a:bodyPr/>
          <a:lstStyle/>
          <a:p>
            <a:r>
              <a:rPr lang="en-US" dirty="0" smtClean="0"/>
              <a:t>75 of fastest growing occupation require STEM skillset</a:t>
            </a:r>
          </a:p>
          <a:p>
            <a:r>
              <a:rPr lang="en-US" dirty="0" smtClean="0"/>
              <a:t>Worldwide drive to provide specialist STEM education alongside the standard school curriculum</a:t>
            </a:r>
          </a:p>
          <a:p>
            <a:endParaRPr lang="en-US" sz="900" dirty="0" smtClean="0"/>
          </a:p>
          <a:p>
            <a:r>
              <a:rPr lang="en-US" dirty="0" smtClean="0"/>
              <a:t>OECD reports STEM deficits in Australia as well as EU- one of the greatest concerns for business community and government</a:t>
            </a:r>
          </a:p>
          <a:p>
            <a:r>
              <a:rPr lang="en-US" dirty="0" smtClean="0"/>
              <a:t>Schools increasingly focusing on real life scenarios that combine skill based challenges, innovative hands on practical </a:t>
            </a:r>
            <a:r>
              <a:rPr lang="en-US" dirty="0" err="1" smtClean="0"/>
              <a:t>work,and</a:t>
            </a:r>
            <a:r>
              <a:rPr lang="en-US" dirty="0" smtClean="0"/>
              <a:t> motivational game like activities </a:t>
            </a:r>
          </a:p>
          <a:p>
            <a:endParaRPr lang="en-US"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11</a:t>
            </a:fld>
            <a:endParaRPr lang="en-AU" altLang="en-US">
              <a:solidFill>
                <a:srgbClr val="000000"/>
              </a:solidFill>
            </a:endParaRPr>
          </a:p>
        </p:txBody>
      </p:sp>
      <p:sp>
        <p:nvSpPr>
          <p:cNvPr id="5" name="TextBox 4"/>
          <p:cNvSpPr txBox="1"/>
          <p:nvPr/>
        </p:nvSpPr>
        <p:spPr>
          <a:xfrm>
            <a:off x="4295734" y="2166667"/>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0718010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learning and new technologies, outside experts</a:t>
            </a:r>
            <a:endParaRPr lang="en-US" dirty="0"/>
          </a:p>
        </p:txBody>
      </p:sp>
      <p:sp>
        <p:nvSpPr>
          <p:cNvPr id="3" name="Content Placeholder 2"/>
          <p:cNvSpPr>
            <a:spLocks noGrp="1"/>
          </p:cNvSpPr>
          <p:nvPr>
            <p:ph idx="1"/>
          </p:nvPr>
        </p:nvSpPr>
        <p:spPr/>
        <p:txBody>
          <a:bodyPr/>
          <a:lstStyle/>
          <a:p>
            <a:r>
              <a:rPr lang="en-US" dirty="0" smtClean="0"/>
              <a:t>Students improve their critical and creative thinking, problem solving and communication skills</a:t>
            </a:r>
          </a:p>
          <a:p>
            <a:r>
              <a:rPr lang="en-US" dirty="0" smtClean="0"/>
              <a:t>Students use new equipment , explore new concepts and learn new techniques</a:t>
            </a:r>
          </a:p>
          <a:p>
            <a:r>
              <a:rPr lang="en-US" dirty="0" smtClean="0"/>
              <a:t>New assessment and data analytics help teachers to quickly evaluate the impact of teaching and learning strategies and constantly creating new resources for student engagement and learning</a:t>
            </a:r>
          </a:p>
          <a:p>
            <a:r>
              <a:rPr lang="en-US" dirty="0" smtClean="0"/>
              <a:t>Many schools invite specialists and business to work with students</a:t>
            </a:r>
            <a:endParaRPr lang="en-US"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12</a:t>
            </a:fld>
            <a:endParaRPr lang="en-AU" altLang="en-US">
              <a:solidFill>
                <a:srgbClr val="000000"/>
              </a:solidFill>
            </a:endParaRPr>
          </a:p>
        </p:txBody>
      </p:sp>
    </p:spTree>
    <p:extLst>
      <p:ext uri="{BB962C8B-B14F-4D97-AF65-F5344CB8AC3E}">
        <p14:creationId xmlns:p14="http://schemas.microsoft.com/office/powerpoint/2010/main" val="520506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Australian Classrooms in Space</a:t>
            </a:r>
            <a:endParaRPr lang="en-US" dirty="0"/>
          </a:p>
        </p:txBody>
      </p:sp>
      <p:sp>
        <p:nvSpPr>
          <p:cNvPr id="3" name="Content Placeholder 2"/>
          <p:cNvSpPr>
            <a:spLocks noGrp="1"/>
          </p:cNvSpPr>
          <p:nvPr>
            <p:ph idx="1"/>
          </p:nvPr>
        </p:nvSpPr>
        <p:spPr/>
        <p:txBody>
          <a:bodyPr/>
          <a:lstStyle/>
          <a:p>
            <a:r>
              <a:rPr lang="en-US" dirty="0">
                <a:hlinkClick r:id="rId3"/>
              </a:rPr>
              <a:t>http://www.dailytelegraph.com.au/news/nsw/students-at-a-western-sydney-school-are-busy-devising-products-to-be-used-by-nasa/news-story/</a:t>
            </a:r>
            <a:r>
              <a:rPr lang="en-US" dirty="0" smtClean="0">
                <a:hlinkClick r:id="rId3"/>
              </a:rPr>
              <a:t>9065719e19db0b3f8b0b7e3f34a932ec</a:t>
            </a:r>
            <a:endParaRPr lang="en-US" dirty="0" smtClean="0"/>
          </a:p>
          <a:p>
            <a:r>
              <a:rPr lang="en-US" dirty="0">
                <a:hlinkClick r:id="rId4"/>
              </a:rPr>
              <a:t>http://newsroom.unsw.edu.au/news/students/unsw-student-send-first-australian-owned-payload-international-space-</a:t>
            </a:r>
            <a:r>
              <a:rPr lang="en-US" dirty="0" smtClean="0">
                <a:hlinkClick r:id="rId4"/>
              </a:rPr>
              <a:t>station</a:t>
            </a:r>
            <a:endParaRPr lang="en-US" dirty="0" smtClean="0"/>
          </a:p>
          <a:p>
            <a:endParaRPr lang="en-US"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13</a:t>
            </a:fld>
            <a:endParaRPr lang="en-AU" altLang="en-US">
              <a:solidFill>
                <a:srgbClr val="000000"/>
              </a:solidFill>
            </a:endParaRPr>
          </a:p>
        </p:txBody>
      </p:sp>
    </p:spTree>
    <p:extLst>
      <p:ext uri="{BB962C8B-B14F-4D97-AF65-F5344CB8AC3E}">
        <p14:creationId xmlns:p14="http://schemas.microsoft.com/office/powerpoint/2010/main" val="1952677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800" dirty="0" smtClean="0"/>
              <a:t>Complex Inflexible and out dated copyright law</a:t>
            </a:r>
            <a:endParaRPr lang="en-AU" sz="2800" dirty="0"/>
          </a:p>
        </p:txBody>
      </p:sp>
      <p:sp>
        <p:nvSpPr>
          <p:cNvPr id="3" name="Content Placeholder 2"/>
          <p:cNvSpPr>
            <a:spLocks noGrp="1"/>
          </p:cNvSpPr>
          <p:nvPr>
            <p:ph idx="1"/>
          </p:nvPr>
        </p:nvSpPr>
        <p:spPr>
          <a:xfrm>
            <a:off x="762000" y="1988840"/>
            <a:ext cx="7696200" cy="3954760"/>
          </a:xfrm>
        </p:spPr>
        <p:txBody>
          <a:bodyPr/>
          <a:lstStyle/>
          <a:p>
            <a:pPr marL="0" indent="0">
              <a:buNone/>
            </a:pPr>
            <a:endParaRPr lang="en-AU" dirty="0" smtClean="0"/>
          </a:p>
          <a:p>
            <a:r>
              <a:rPr lang="en-AU" dirty="0" smtClean="0"/>
              <a:t>Current </a:t>
            </a:r>
            <a:r>
              <a:rPr lang="en-AU" dirty="0"/>
              <a:t>copyright laws penalise teachers for using new technologies in Australian classrooms</a:t>
            </a:r>
            <a:r>
              <a:rPr lang="en-AU" dirty="0" smtClean="0"/>
              <a:t>.</a:t>
            </a:r>
          </a:p>
          <a:p>
            <a:r>
              <a:rPr lang="en-AU" dirty="0" smtClean="0"/>
              <a:t>Complex web/mix of compulsory /statutory licences for educational use by educational institutions where non </a:t>
            </a:r>
            <a:r>
              <a:rPr lang="en-AU" dirty="0" err="1" smtClean="0"/>
              <a:t>prejudical</a:t>
            </a:r>
            <a:r>
              <a:rPr lang="en-AU" dirty="0" smtClean="0"/>
              <a:t>/non consumptive and technical uses are remunerated alongside some free educational use exceptions</a:t>
            </a:r>
          </a:p>
          <a:p>
            <a:r>
              <a:rPr lang="en-AU" dirty="0" smtClean="0"/>
              <a:t>No anti circumvention exceptions for legitimate non prejudicial educational uses</a:t>
            </a:r>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14</a:t>
            </a:fld>
            <a:endParaRPr lang="en-AU" altLang="en-US">
              <a:solidFill>
                <a:srgbClr val="000000"/>
              </a:solidFill>
            </a:endParaRPr>
          </a:p>
        </p:txBody>
      </p:sp>
    </p:spTree>
    <p:extLst>
      <p:ext uri="{BB962C8B-B14F-4D97-AF65-F5344CB8AC3E}">
        <p14:creationId xmlns:p14="http://schemas.microsoft.com/office/powerpoint/2010/main" val="1824993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7696200" cy="1143000"/>
          </a:xfrm>
        </p:spPr>
        <p:txBody>
          <a:bodyPr/>
          <a:lstStyle/>
          <a:p>
            <a:r>
              <a:rPr lang="en-AU" sz="2800" dirty="0" smtClean="0"/>
              <a:t>Inflexible and out dated copyright law</a:t>
            </a:r>
            <a:endParaRPr lang="en-AU" sz="2800" dirty="0"/>
          </a:p>
        </p:txBody>
      </p:sp>
      <p:sp>
        <p:nvSpPr>
          <p:cNvPr id="3" name="Content Placeholder 2"/>
          <p:cNvSpPr>
            <a:spLocks noGrp="1"/>
          </p:cNvSpPr>
          <p:nvPr>
            <p:ph idx="1"/>
          </p:nvPr>
        </p:nvSpPr>
        <p:spPr>
          <a:xfrm>
            <a:off x="395536" y="1905000"/>
            <a:ext cx="8496944" cy="4332312"/>
          </a:xfrm>
        </p:spPr>
        <p:txBody>
          <a:bodyPr/>
          <a:lstStyle/>
          <a:p>
            <a:pPr lvl="1"/>
            <a:r>
              <a:rPr lang="en-AU" sz="1800" dirty="0" smtClean="0"/>
              <a:t>different </a:t>
            </a:r>
            <a:r>
              <a:rPr lang="en-AU" sz="1800" dirty="0"/>
              <a:t>copyright rules apply depending on whether teachers use blackboards or interactive whiteboards</a:t>
            </a:r>
          </a:p>
          <a:p>
            <a:pPr lvl="1"/>
            <a:r>
              <a:rPr lang="en-AU" sz="1800" dirty="0"/>
              <a:t>Australian schools pay </a:t>
            </a:r>
            <a:r>
              <a:rPr lang="en-AU" sz="1800" b="1" dirty="0" smtClean="0"/>
              <a:t>millions </a:t>
            </a:r>
            <a:r>
              <a:rPr lang="en-AU" sz="1800" b="1" dirty="0"/>
              <a:t>of dollars </a:t>
            </a:r>
            <a:r>
              <a:rPr lang="en-AU" sz="1800" dirty="0"/>
              <a:t>each year simply to use </a:t>
            </a:r>
            <a:r>
              <a:rPr lang="en-AU" sz="1800" b="1" dirty="0"/>
              <a:t>freely available Internet materials</a:t>
            </a:r>
            <a:r>
              <a:rPr lang="en-AU" sz="1800" dirty="0"/>
              <a:t> such as health fact sheets or overseas free teaching resources</a:t>
            </a:r>
          </a:p>
          <a:p>
            <a:pPr lvl="1"/>
            <a:r>
              <a:rPr lang="en-AU" sz="1800" dirty="0" smtClean="0"/>
              <a:t>Educational uses </a:t>
            </a:r>
            <a:r>
              <a:rPr lang="en-AU" sz="1800" dirty="0"/>
              <a:t>that are </a:t>
            </a:r>
            <a:r>
              <a:rPr lang="en-AU" sz="1800" dirty="0" smtClean="0"/>
              <a:t>freely permitted in other  countries, Australian schools schools pay licence fees:</a:t>
            </a:r>
          </a:p>
          <a:p>
            <a:pPr lvl="2"/>
            <a:r>
              <a:rPr lang="en-AU" sz="1600" dirty="0" smtClean="0"/>
              <a:t>taking </a:t>
            </a:r>
            <a:r>
              <a:rPr lang="en-AU" sz="1600" dirty="0"/>
              <a:t>a screenshot to use in a project, </a:t>
            </a:r>
            <a:endParaRPr lang="en-AU" sz="1600" dirty="0" smtClean="0"/>
          </a:p>
          <a:p>
            <a:pPr lvl="2"/>
            <a:r>
              <a:rPr lang="en-AU" sz="1600" dirty="0" smtClean="0"/>
              <a:t>a </a:t>
            </a:r>
            <a:r>
              <a:rPr lang="en-AU" sz="1600" dirty="0"/>
              <a:t>teacher asking a student to print a map from Google maps for a homework </a:t>
            </a:r>
            <a:r>
              <a:rPr lang="en-AU" sz="1600" dirty="0" smtClean="0"/>
              <a:t>exercise;</a:t>
            </a:r>
          </a:p>
          <a:p>
            <a:pPr lvl="2"/>
            <a:r>
              <a:rPr lang="en-AU" sz="1600" dirty="0"/>
              <a:t>d</a:t>
            </a:r>
            <a:r>
              <a:rPr lang="en-AU" sz="1600" dirty="0" smtClean="0"/>
              <a:t>isplaying </a:t>
            </a:r>
            <a:r>
              <a:rPr lang="en-AU" sz="1600" dirty="0"/>
              <a:t>a Spanish translation using a translation app to a Spanish </a:t>
            </a:r>
            <a:r>
              <a:rPr lang="en-AU" sz="1600" dirty="0" smtClean="0"/>
              <a:t>class;</a:t>
            </a:r>
          </a:p>
          <a:p>
            <a:pPr lvl="2"/>
            <a:r>
              <a:rPr lang="en-AU" sz="1600" dirty="0"/>
              <a:t>t</a:t>
            </a:r>
            <a:r>
              <a:rPr lang="en-AU" sz="1600" dirty="0" smtClean="0"/>
              <a:t>aking </a:t>
            </a:r>
            <a:r>
              <a:rPr lang="en-AU" sz="1600" dirty="0"/>
              <a:t>screenshots of course offerings at a number of universities’ </a:t>
            </a:r>
            <a:r>
              <a:rPr lang="en-AU" sz="1600" dirty="0" smtClean="0"/>
              <a:t>websites;</a:t>
            </a:r>
          </a:p>
          <a:p>
            <a:pPr lvl="2"/>
            <a:r>
              <a:rPr lang="en-AU" sz="1600" dirty="0"/>
              <a:t>t</a:t>
            </a:r>
            <a:r>
              <a:rPr lang="en-AU" sz="1600" dirty="0" smtClean="0"/>
              <a:t>aking a </a:t>
            </a:r>
            <a:r>
              <a:rPr lang="en-AU" sz="1600" dirty="0"/>
              <a:t>screenshot of a website that compares times in different cities around the </a:t>
            </a:r>
            <a:r>
              <a:rPr lang="en-AU" sz="1600" dirty="0" smtClean="0"/>
              <a:t>world.</a:t>
            </a:r>
            <a:endParaRPr lang="en-AU" sz="1600" dirty="0"/>
          </a:p>
          <a:p>
            <a:endParaRPr lang="en-AU" sz="2100"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15</a:t>
            </a:fld>
            <a:endParaRPr lang="en-AU" altLang="en-US">
              <a:solidFill>
                <a:srgbClr val="000000"/>
              </a:solidFill>
            </a:endParaRPr>
          </a:p>
        </p:txBody>
      </p:sp>
    </p:spTree>
    <p:extLst>
      <p:ext uri="{BB962C8B-B14F-4D97-AF65-F5344CB8AC3E}">
        <p14:creationId xmlns:p14="http://schemas.microsoft.com/office/powerpoint/2010/main" val="40661426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life examples of not so free internet material</a:t>
            </a:r>
            <a:endParaRPr lang="en-US" dirty="0"/>
          </a:p>
        </p:txBody>
      </p:sp>
      <p:sp>
        <p:nvSpPr>
          <p:cNvPr id="3" name="Content Placeholder 2"/>
          <p:cNvSpPr>
            <a:spLocks noGrp="1"/>
          </p:cNvSpPr>
          <p:nvPr>
            <p:ph idx="1"/>
          </p:nvPr>
        </p:nvSpPr>
        <p:spPr>
          <a:xfrm>
            <a:off x="683568" y="1844824"/>
            <a:ext cx="7774632" cy="4098776"/>
          </a:xfrm>
        </p:spPr>
        <p:txBody>
          <a:bodyPr/>
          <a:lstStyle/>
          <a:p>
            <a:pPr marL="0" indent="0">
              <a:buNone/>
            </a:pPr>
            <a:endParaRPr lang="en-US" dirty="0"/>
          </a:p>
          <a:p>
            <a:r>
              <a:rPr lang="en-US" sz="2000" dirty="0"/>
              <a:t>Displaying an image of a cat on screen from </a:t>
            </a:r>
            <a:r>
              <a:rPr lang="en-US" sz="2000" dirty="0" err="1"/>
              <a:t>www.petfinder.com.au</a:t>
            </a:r>
            <a:r>
              <a:rPr lang="en-US" sz="2000" dirty="0"/>
              <a:t>;</a:t>
            </a:r>
          </a:p>
          <a:p>
            <a:r>
              <a:rPr lang="en-US" sz="2000" dirty="0"/>
              <a:t>Taking a screenshot of a website that compares times in different cities around the world;</a:t>
            </a:r>
          </a:p>
          <a:p>
            <a:r>
              <a:rPr lang="en-US" sz="2000" dirty="0"/>
              <a:t>Printing out a factsheet on head lice from the Department of Health and Ageing’s website to hand out to students;</a:t>
            </a:r>
          </a:p>
          <a:p>
            <a:r>
              <a:rPr lang="en-US" sz="2000" dirty="0"/>
              <a:t>Taking a screenshot of a yellow raincoat from an online </a:t>
            </a:r>
            <a:r>
              <a:rPr lang="en-US" sz="2000" dirty="0" err="1"/>
              <a:t>Bunnings</a:t>
            </a:r>
            <a:r>
              <a:rPr lang="en-US" sz="2000" dirty="0"/>
              <a:t> Warehouse advertisement to include as a graphic in a PowerPoint presentation</a:t>
            </a:r>
            <a:r>
              <a:rPr lang="en-US" dirty="0"/>
              <a:t>.</a:t>
            </a:r>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16</a:t>
            </a:fld>
            <a:endParaRPr lang="en-AU" altLang="en-US">
              <a:solidFill>
                <a:srgbClr val="000000"/>
              </a:solidFill>
            </a:endParaRPr>
          </a:p>
        </p:txBody>
      </p:sp>
    </p:spTree>
    <p:extLst>
      <p:ext uri="{BB962C8B-B14F-4D97-AF65-F5344CB8AC3E}">
        <p14:creationId xmlns:p14="http://schemas.microsoft.com/office/powerpoint/2010/main" val="675613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200" dirty="0"/>
              <a:t>C</a:t>
            </a:r>
            <a:r>
              <a:rPr lang="en-AU" sz="3200" dirty="0" smtClean="0"/>
              <a:t>opyright exceptions not fit for digital age</a:t>
            </a:r>
            <a:endParaRPr lang="en-AU" sz="3200" dirty="0"/>
          </a:p>
        </p:txBody>
      </p:sp>
      <p:sp>
        <p:nvSpPr>
          <p:cNvPr id="3" name="Content Placeholder 2"/>
          <p:cNvSpPr>
            <a:spLocks noGrp="1"/>
          </p:cNvSpPr>
          <p:nvPr>
            <p:ph idx="1"/>
          </p:nvPr>
        </p:nvSpPr>
        <p:spPr>
          <a:xfrm>
            <a:off x="683568" y="1700808"/>
            <a:ext cx="7992888" cy="4320480"/>
          </a:xfrm>
        </p:spPr>
        <p:txBody>
          <a:bodyPr/>
          <a:lstStyle/>
          <a:p>
            <a:r>
              <a:rPr lang="en-AU" sz="1800" dirty="0" smtClean="0"/>
              <a:t>Worse</a:t>
            </a:r>
            <a:r>
              <a:rPr lang="en-AU" sz="1800" dirty="0"/>
              <a:t>, Australia’s outdated copyright exceptions </a:t>
            </a:r>
            <a:r>
              <a:rPr lang="en-AU" sz="1800" dirty="0" smtClean="0"/>
              <a:t>often </a:t>
            </a:r>
            <a:r>
              <a:rPr lang="en-AU" sz="1800" dirty="0"/>
              <a:t>don’t apply to digital technologies.  </a:t>
            </a:r>
            <a:endParaRPr lang="en-AU" sz="1800" dirty="0" smtClean="0"/>
          </a:p>
          <a:p>
            <a:r>
              <a:rPr lang="en-AU" sz="1800" dirty="0"/>
              <a:t>M</a:t>
            </a:r>
            <a:r>
              <a:rPr lang="en-AU" sz="1800" dirty="0" smtClean="0"/>
              <a:t>any </a:t>
            </a:r>
            <a:r>
              <a:rPr lang="en-AU" sz="1800" dirty="0"/>
              <a:t>traditional educational uses (such as playing a movie to show to students in a classroom) are no longer permitted - or attract additional licence fees - if teachers choose to use digital technologies or provide online alternatives to traditional classroom activities, instead of older ‘chalk and talk’ approaches.  </a:t>
            </a:r>
            <a:endParaRPr lang="en-AU" sz="1800" dirty="0" smtClean="0"/>
          </a:p>
          <a:p>
            <a:r>
              <a:rPr lang="en-AU" sz="1800" dirty="0" smtClean="0"/>
              <a:t>Not clear what educational </a:t>
            </a:r>
            <a:r>
              <a:rPr lang="en-AU" sz="1800" dirty="0"/>
              <a:t>use of educational apps and </a:t>
            </a:r>
            <a:r>
              <a:rPr lang="en-AU" sz="1800" dirty="0" smtClean="0"/>
              <a:t>games is allowed</a:t>
            </a:r>
          </a:p>
          <a:p>
            <a:r>
              <a:rPr lang="en-AU" sz="1800" dirty="0" smtClean="0"/>
              <a:t>Schools pay for use of  “orphaned works” </a:t>
            </a:r>
            <a:endParaRPr lang="en-AU" sz="1800"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17</a:t>
            </a:fld>
            <a:endParaRPr lang="en-AU" altLang="en-US">
              <a:solidFill>
                <a:srgbClr val="000000"/>
              </a:solidFill>
            </a:endParaRPr>
          </a:p>
        </p:txBody>
      </p:sp>
    </p:spTree>
    <p:extLst>
      <p:ext uri="{BB962C8B-B14F-4D97-AF65-F5344CB8AC3E}">
        <p14:creationId xmlns:p14="http://schemas.microsoft.com/office/powerpoint/2010/main" val="35861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696200" cy="5415880"/>
          </a:xfrm>
        </p:spPr>
        <p:txBody>
          <a:bodyPr anchor="ctr"/>
          <a:lstStyle/>
          <a:p>
            <a:pPr algn="ctr"/>
            <a:r>
              <a:rPr lang="en-AU" sz="4800" dirty="0"/>
              <a:t>Copyright reform </a:t>
            </a:r>
            <a:r>
              <a:rPr lang="en-AU" sz="4800" dirty="0" smtClean="0"/>
              <a:t/>
            </a:r>
            <a:br>
              <a:rPr lang="en-AU" sz="4800" dirty="0" smtClean="0"/>
            </a:br>
            <a:r>
              <a:rPr lang="en-AU" sz="4800" dirty="0" smtClean="0"/>
              <a:t> key to  </a:t>
            </a:r>
            <a:br>
              <a:rPr lang="en-AU" sz="4800" dirty="0" smtClean="0"/>
            </a:br>
            <a:r>
              <a:rPr lang="en-AU" sz="4800" dirty="0" smtClean="0"/>
              <a:t>Innovation and Education </a:t>
            </a:r>
            <a:endParaRPr lang="en-AU" sz="4800"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18</a:t>
            </a:fld>
            <a:endParaRPr lang="en-AU" altLang="en-US">
              <a:solidFill>
                <a:srgbClr val="000000"/>
              </a:solidFill>
            </a:endParaRPr>
          </a:p>
        </p:txBody>
      </p:sp>
    </p:spTree>
    <p:extLst>
      <p:ext uri="{BB962C8B-B14F-4D97-AF65-F5344CB8AC3E}">
        <p14:creationId xmlns:p14="http://schemas.microsoft.com/office/powerpoint/2010/main" val="18222731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Fixing Copyright</a:t>
            </a:r>
            <a:endParaRPr lang="en-AU" dirty="0"/>
          </a:p>
        </p:txBody>
      </p:sp>
      <p:sp>
        <p:nvSpPr>
          <p:cNvPr id="3" name="Content Placeholder 2"/>
          <p:cNvSpPr>
            <a:spLocks noGrp="1"/>
          </p:cNvSpPr>
          <p:nvPr>
            <p:ph idx="1"/>
          </p:nvPr>
        </p:nvSpPr>
        <p:spPr/>
        <p:txBody>
          <a:bodyPr/>
          <a:lstStyle/>
          <a:p>
            <a:r>
              <a:rPr lang="en-AU" dirty="0" smtClean="0"/>
              <a:t>2013 The Australian Law Reform Commission Review (ALRC )</a:t>
            </a:r>
          </a:p>
          <a:p>
            <a:r>
              <a:rPr lang="en-AU" dirty="0" smtClean="0"/>
              <a:t>2017 Productivity Commission’s report into intellectual property arrangements </a:t>
            </a:r>
          </a:p>
          <a:p>
            <a:r>
              <a:rPr lang="en-AU" dirty="0" smtClean="0"/>
              <a:t>2016 Ernst &amp; Young cost benefit analysis of the ALRC’s proposed Copyright Reform (</a:t>
            </a:r>
            <a:r>
              <a:rPr lang="en-AU" dirty="0" err="1" smtClean="0"/>
              <a:t>ie</a:t>
            </a:r>
            <a:r>
              <a:rPr lang="en-AU" dirty="0" smtClean="0"/>
              <a:t> fair use)</a:t>
            </a:r>
          </a:p>
          <a:p>
            <a:r>
              <a:rPr lang="en-AU" dirty="0"/>
              <a:t>Copyright Amendment (Disability Access and Other Measures) Bill </a:t>
            </a:r>
            <a:r>
              <a:rPr lang="en-AU" dirty="0" smtClean="0"/>
              <a:t>2017</a:t>
            </a:r>
            <a:endParaRPr lang="en-AU"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19</a:t>
            </a:fld>
            <a:endParaRPr lang="en-AU" altLang="en-US">
              <a:solidFill>
                <a:srgbClr val="000000"/>
              </a:solidFill>
            </a:endParaRPr>
          </a:p>
        </p:txBody>
      </p:sp>
    </p:spTree>
    <p:extLst>
      <p:ext uri="{BB962C8B-B14F-4D97-AF65-F5344CB8AC3E}">
        <p14:creationId xmlns:p14="http://schemas.microsoft.com/office/powerpoint/2010/main" val="31609015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ALRC:  2013-2014</a:t>
            </a:r>
            <a:endParaRPr lang="en-AU" dirty="0"/>
          </a:p>
        </p:txBody>
      </p:sp>
      <p:sp>
        <p:nvSpPr>
          <p:cNvPr id="3" name="Content Placeholder 2"/>
          <p:cNvSpPr>
            <a:spLocks noGrp="1"/>
          </p:cNvSpPr>
          <p:nvPr>
            <p:ph idx="1"/>
          </p:nvPr>
        </p:nvSpPr>
        <p:spPr>
          <a:xfrm>
            <a:off x="755576" y="1700808"/>
            <a:ext cx="7702624" cy="4242792"/>
          </a:xfrm>
        </p:spPr>
        <p:txBody>
          <a:bodyPr/>
          <a:lstStyle/>
          <a:p>
            <a:r>
              <a:rPr lang="en-AU" sz="2000" dirty="0">
                <a:hlinkClick r:id="rId3"/>
              </a:rPr>
              <a:t>Australian Law Reform Commission report into Copyright and the Digital Economy</a:t>
            </a:r>
            <a:endParaRPr lang="en-AU" sz="2000" dirty="0"/>
          </a:p>
          <a:p>
            <a:pPr lvl="1"/>
            <a:r>
              <a:rPr lang="en-AU" sz="1600" dirty="0"/>
              <a:t>The Australian Law Reform Commission (ALRC) was asked to consider whether the current exceptions and statutory licences in the Copyright Act are adequate and appropriate in the digital era. </a:t>
            </a:r>
          </a:p>
          <a:p>
            <a:pPr lvl="1"/>
            <a:r>
              <a:rPr lang="en-AU" sz="1600" dirty="0" smtClean="0"/>
              <a:t>an </a:t>
            </a:r>
            <a:r>
              <a:rPr lang="en-AU" sz="1600" dirty="0"/>
              <a:t>18-month inquiry during which the ALRC produced two consultation documents, undertook 109 consultations and received 870 submissions.</a:t>
            </a:r>
          </a:p>
          <a:p>
            <a:pPr lvl="1"/>
            <a:r>
              <a:rPr lang="en-AU" sz="1600" dirty="0" smtClean="0"/>
              <a:t>Tabled in Feb 2014, The </a:t>
            </a:r>
            <a:r>
              <a:rPr lang="en-AU" sz="1600" dirty="0"/>
              <a:t>report contains 30 recommendations for reform. The key recommendation is for the introduction of a fair use exception to Australian copyright law.</a:t>
            </a:r>
          </a:p>
          <a:p>
            <a:pPr lvl="1"/>
            <a:r>
              <a:rPr lang="en-AU" sz="1600" dirty="0"/>
              <a:t>The report provided strong support for the copyright reforms sought by the education sector</a:t>
            </a:r>
            <a:r>
              <a:rPr lang="en-AU" sz="1600" dirty="0" smtClean="0"/>
              <a:t>.</a:t>
            </a:r>
            <a:endParaRPr lang="en-AU" altLang="en-US" dirty="0" smtClean="0">
              <a:solidFill>
                <a:srgbClr val="000000"/>
              </a:solidFill>
              <a:ea typeface="+mn-ea"/>
            </a:endParaRPr>
          </a:p>
          <a:p>
            <a:pPr lvl="0">
              <a:buClr>
                <a:srgbClr val="336666"/>
              </a:buClr>
              <a:buSzPct val="70000"/>
              <a:buFont typeface="Wingdings" pitchFamily="2" charset="2"/>
              <a:buChar char="l"/>
            </a:pPr>
            <a:r>
              <a:rPr lang="en-AU" altLang="en-US" sz="2000" dirty="0" smtClean="0">
                <a:solidFill>
                  <a:srgbClr val="000000"/>
                </a:solidFill>
                <a:ea typeface="+mn-ea"/>
              </a:rPr>
              <a:t>This </a:t>
            </a:r>
            <a:r>
              <a:rPr lang="en-AU" altLang="en-US" sz="2000" dirty="0">
                <a:solidFill>
                  <a:srgbClr val="000000"/>
                </a:solidFill>
                <a:ea typeface="+mn-ea"/>
              </a:rPr>
              <a:t>was a significant and extremely extensive review of copyright </a:t>
            </a:r>
            <a:r>
              <a:rPr lang="en-AU" altLang="en-US" sz="2000" dirty="0" smtClean="0">
                <a:solidFill>
                  <a:srgbClr val="000000"/>
                </a:solidFill>
                <a:ea typeface="+mn-ea"/>
              </a:rPr>
              <a:t>law --- the </a:t>
            </a:r>
            <a:r>
              <a:rPr lang="en-AU" altLang="en-US" sz="2000" dirty="0">
                <a:solidFill>
                  <a:srgbClr val="000000"/>
                </a:solidFill>
                <a:ea typeface="+mn-ea"/>
              </a:rPr>
              <a:t>biggest in 25 years</a:t>
            </a:r>
            <a:r>
              <a:rPr lang="en-AU" altLang="en-US" sz="2000" dirty="0" smtClean="0">
                <a:solidFill>
                  <a:srgbClr val="000000"/>
                </a:solidFill>
                <a:ea typeface="+mn-ea"/>
              </a:rPr>
              <a:t>.</a:t>
            </a:r>
            <a:endParaRPr lang="en-AU" altLang="en-US" sz="2000" dirty="0">
              <a:solidFill>
                <a:srgbClr val="000000"/>
              </a:solidFill>
              <a:ea typeface="+mn-ea"/>
            </a:endParaRPr>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20</a:t>
            </a:fld>
            <a:endParaRPr lang="en-AU" altLang="en-US">
              <a:solidFill>
                <a:srgbClr val="000000"/>
              </a:solidFill>
            </a:endParaRPr>
          </a:p>
        </p:txBody>
      </p:sp>
    </p:spTree>
    <p:extLst>
      <p:ext uri="{BB962C8B-B14F-4D97-AF65-F5344CB8AC3E}">
        <p14:creationId xmlns:p14="http://schemas.microsoft.com/office/powerpoint/2010/main" val="17363487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ALRC:</a:t>
            </a:r>
            <a:endParaRPr lang="en-AU" dirty="0"/>
          </a:p>
        </p:txBody>
      </p:sp>
      <p:sp>
        <p:nvSpPr>
          <p:cNvPr id="3" name="Content Placeholder 2"/>
          <p:cNvSpPr>
            <a:spLocks noGrp="1"/>
          </p:cNvSpPr>
          <p:nvPr>
            <p:ph idx="1"/>
          </p:nvPr>
        </p:nvSpPr>
        <p:spPr>
          <a:xfrm>
            <a:off x="762000" y="1916832"/>
            <a:ext cx="7696200" cy="4026768"/>
          </a:xfrm>
        </p:spPr>
        <p:txBody>
          <a:bodyPr/>
          <a:lstStyle/>
          <a:p>
            <a:r>
              <a:rPr lang="en-AU" dirty="0" smtClean="0"/>
              <a:t>Exceptions </a:t>
            </a:r>
            <a:r>
              <a:rPr lang="en-AU" dirty="0"/>
              <a:t>in the </a:t>
            </a:r>
            <a:r>
              <a:rPr lang="en-AU" dirty="0" smtClean="0"/>
              <a:t>Copyright Act have not </a:t>
            </a:r>
            <a:r>
              <a:rPr lang="en-AU" dirty="0"/>
              <a:t>kept pace with changes in technology and practice, and are no longer fit for purpose</a:t>
            </a:r>
            <a:r>
              <a:rPr lang="en-AU" dirty="0" smtClean="0"/>
              <a:t>.</a:t>
            </a:r>
          </a:p>
          <a:p>
            <a:r>
              <a:rPr lang="en-AU" dirty="0"/>
              <a:t>Central </a:t>
            </a:r>
            <a:r>
              <a:rPr lang="en-AU" dirty="0" smtClean="0"/>
              <a:t>recommendations </a:t>
            </a:r>
          </a:p>
          <a:p>
            <a:pPr lvl="1"/>
            <a:r>
              <a:rPr lang="en-AU" dirty="0" smtClean="0"/>
              <a:t>Simplification and streamlining of statutory licences( removing </a:t>
            </a:r>
            <a:r>
              <a:rPr lang="en-AU" dirty="0" err="1" smtClean="0"/>
              <a:t>outdated</a:t>
            </a:r>
            <a:r>
              <a:rPr lang="en-AU" dirty="0" smtClean="0"/>
              <a:t> administrative burdens)</a:t>
            </a:r>
            <a:endParaRPr lang="en-AU" dirty="0"/>
          </a:p>
          <a:p>
            <a:pPr lvl="1"/>
            <a:r>
              <a:rPr lang="en-AU" dirty="0"/>
              <a:t>I</a:t>
            </a:r>
            <a:r>
              <a:rPr lang="en-AU" dirty="0" smtClean="0"/>
              <a:t>ntroduction </a:t>
            </a:r>
            <a:r>
              <a:rPr lang="en-AU" dirty="0"/>
              <a:t>of a flexible ‘fair use’ exception to </a:t>
            </a:r>
            <a:r>
              <a:rPr lang="en-AU" dirty="0" smtClean="0"/>
              <a:t>copyright </a:t>
            </a:r>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21</a:t>
            </a:fld>
            <a:endParaRPr lang="en-AU" altLang="en-US">
              <a:solidFill>
                <a:srgbClr val="000000"/>
              </a:solidFill>
            </a:endParaRPr>
          </a:p>
        </p:txBody>
      </p:sp>
    </p:spTree>
    <p:extLst>
      <p:ext uri="{BB962C8B-B14F-4D97-AF65-F5344CB8AC3E}">
        <p14:creationId xmlns:p14="http://schemas.microsoft.com/office/powerpoint/2010/main" val="38184843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8058472" cy="1143000"/>
          </a:xfrm>
        </p:spPr>
        <p:txBody>
          <a:bodyPr/>
          <a:lstStyle/>
          <a:p>
            <a:r>
              <a:rPr lang="en-AU" sz="2700" b="1" dirty="0" smtClean="0"/>
              <a:t>ALRC :  FAIR USE</a:t>
            </a:r>
            <a:endParaRPr lang="en-AU" sz="2700" dirty="0"/>
          </a:p>
        </p:txBody>
      </p:sp>
      <p:sp>
        <p:nvSpPr>
          <p:cNvPr id="3" name="Content Placeholder 2"/>
          <p:cNvSpPr>
            <a:spLocks noGrp="1"/>
          </p:cNvSpPr>
          <p:nvPr>
            <p:ph idx="1"/>
          </p:nvPr>
        </p:nvSpPr>
        <p:spPr/>
        <p:txBody>
          <a:bodyPr/>
          <a:lstStyle/>
          <a:p>
            <a:r>
              <a:rPr lang="en-AU" dirty="0" smtClean="0"/>
              <a:t> </a:t>
            </a:r>
            <a:r>
              <a:rPr lang="en-AU" dirty="0"/>
              <a:t>ALRC recommended </a:t>
            </a:r>
            <a:r>
              <a:rPr lang="en-AU" dirty="0" smtClean="0"/>
              <a:t>Australia </a:t>
            </a:r>
            <a:r>
              <a:rPr lang="en-AU" dirty="0"/>
              <a:t>adopt a fair use exception, </a:t>
            </a:r>
            <a:r>
              <a:rPr lang="en-AU" dirty="0" smtClean="0"/>
              <a:t>enabling </a:t>
            </a:r>
            <a:r>
              <a:rPr lang="en-AU" dirty="0"/>
              <a:t>educational uses in </a:t>
            </a:r>
            <a:r>
              <a:rPr lang="en-AU" dirty="0" smtClean="0"/>
              <a:t>schools </a:t>
            </a:r>
            <a:r>
              <a:rPr lang="en-AU" dirty="0"/>
              <a:t>- irrespective of the technological form of delivery - when these uses are fair to copyright owners.  </a:t>
            </a:r>
            <a:endParaRPr lang="en-AU" dirty="0" smtClean="0"/>
          </a:p>
          <a:p>
            <a:r>
              <a:rPr lang="en-AU" dirty="0" smtClean="0"/>
              <a:t>This </a:t>
            </a:r>
            <a:r>
              <a:rPr lang="en-AU" dirty="0"/>
              <a:t>would put Australian schools on an equal footing with schools in </a:t>
            </a:r>
            <a:r>
              <a:rPr lang="en-AU" dirty="0" smtClean="0"/>
              <a:t>the US, Israel , Korea, Singapore and Canada</a:t>
            </a:r>
          </a:p>
          <a:p>
            <a:r>
              <a:rPr lang="en-AU" dirty="0" smtClean="0"/>
              <a:t>Freeing teachers </a:t>
            </a:r>
            <a:r>
              <a:rPr lang="en-AU" dirty="0"/>
              <a:t>to make full use of the most up to </a:t>
            </a:r>
            <a:r>
              <a:rPr lang="en-AU" dirty="0" smtClean="0"/>
              <a:t>date digital </a:t>
            </a:r>
            <a:r>
              <a:rPr lang="en-AU" dirty="0"/>
              <a:t>technologies in the classroom.</a:t>
            </a:r>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22</a:t>
            </a:fld>
            <a:endParaRPr lang="en-AU" altLang="en-US">
              <a:solidFill>
                <a:srgbClr val="000000"/>
              </a:solidFill>
            </a:endParaRPr>
          </a:p>
        </p:txBody>
      </p:sp>
    </p:spTree>
    <p:extLst>
      <p:ext uri="{BB962C8B-B14F-4D97-AF65-F5344CB8AC3E}">
        <p14:creationId xmlns:p14="http://schemas.microsoft.com/office/powerpoint/2010/main" val="42125096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842448" cy="1143000"/>
          </a:xfrm>
        </p:spPr>
        <p:txBody>
          <a:bodyPr/>
          <a:lstStyle/>
          <a:p>
            <a:r>
              <a:rPr lang="en-AU" sz="2700" b="1" dirty="0" smtClean="0"/>
              <a:t>ALRC  FAIR USE</a:t>
            </a:r>
            <a:endParaRPr lang="en-AU" sz="2700" dirty="0"/>
          </a:p>
        </p:txBody>
      </p:sp>
      <p:sp>
        <p:nvSpPr>
          <p:cNvPr id="3" name="Content Placeholder 2"/>
          <p:cNvSpPr>
            <a:spLocks noGrp="1"/>
          </p:cNvSpPr>
          <p:nvPr>
            <p:ph idx="1"/>
          </p:nvPr>
        </p:nvSpPr>
        <p:spPr/>
        <p:txBody>
          <a:bodyPr/>
          <a:lstStyle/>
          <a:p>
            <a:r>
              <a:rPr lang="en-AU" dirty="0" smtClean="0"/>
              <a:t>The </a:t>
            </a:r>
            <a:r>
              <a:rPr lang="en-AU" dirty="0"/>
              <a:t>‘fairness factors’ recommended by the ALRC would ensure that if a particular use harms a copyright owner’s market, the use is highly unlikely to be fair.</a:t>
            </a:r>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23</a:t>
            </a:fld>
            <a:endParaRPr lang="en-AU" altLang="en-US">
              <a:solidFill>
                <a:srgbClr val="000000"/>
              </a:solidFill>
            </a:endParaRPr>
          </a:p>
        </p:txBody>
      </p:sp>
    </p:spTree>
    <p:extLst>
      <p:ext uri="{BB962C8B-B14F-4D97-AF65-F5344CB8AC3E}">
        <p14:creationId xmlns:p14="http://schemas.microsoft.com/office/powerpoint/2010/main" val="18068276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Fairness factors</a:t>
            </a:r>
            <a:endParaRPr lang="en-US" dirty="0"/>
          </a:p>
        </p:txBody>
      </p:sp>
      <p:sp>
        <p:nvSpPr>
          <p:cNvPr id="3" name="Content Placeholder 2"/>
          <p:cNvSpPr>
            <a:spLocks noGrp="1"/>
          </p:cNvSpPr>
          <p:nvPr>
            <p:ph idx="1"/>
          </p:nvPr>
        </p:nvSpPr>
        <p:spPr>
          <a:xfrm>
            <a:off x="762000" y="1844824"/>
            <a:ext cx="7696200" cy="4098776"/>
          </a:xfrm>
        </p:spPr>
        <p:txBody>
          <a:bodyPr/>
          <a:lstStyle/>
          <a:p>
            <a:endParaRPr lang="en-US" sz="1800" dirty="0" smtClean="0"/>
          </a:p>
          <a:p>
            <a:r>
              <a:rPr lang="en-US" sz="1800" dirty="0"/>
              <a:t>The non-exhaustive list of fairness factors should be:</a:t>
            </a:r>
          </a:p>
          <a:p>
            <a:endParaRPr lang="en-US" sz="1800" dirty="0"/>
          </a:p>
          <a:p>
            <a:r>
              <a:rPr lang="en-US" sz="1800" dirty="0"/>
              <a:t>(a) the purpose and character of the use;</a:t>
            </a:r>
          </a:p>
          <a:p>
            <a:endParaRPr lang="en-US" sz="1800" dirty="0"/>
          </a:p>
          <a:p>
            <a:r>
              <a:rPr lang="en-US" sz="1800" dirty="0"/>
              <a:t>(b) the nature of the copyright material used;</a:t>
            </a:r>
          </a:p>
          <a:p>
            <a:endParaRPr lang="en-US" sz="1800" dirty="0"/>
          </a:p>
          <a:p>
            <a:r>
              <a:rPr lang="en-US" sz="1800" dirty="0"/>
              <a:t>(c) in a case where part only of the copyright material is used—the amount and substantiality of the part used, considered in relation to the whole of the copyright material; and</a:t>
            </a:r>
          </a:p>
          <a:p>
            <a:endParaRPr lang="en-US" sz="1800" dirty="0"/>
          </a:p>
          <a:p>
            <a:r>
              <a:rPr lang="en-US" sz="1800" dirty="0"/>
              <a:t>(d) the effect of the use upon the potential market for, or value of, the copyright material</a:t>
            </a:r>
            <a:r>
              <a:rPr lang="en-US" dirty="0"/>
              <a:t>.</a:t>
            </a:r>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24</a:t>
            </a:fld>
            <a:endParaRPr lang="en-AU" altLang="en-US">
              <a:solidFill>
                <a:srgbClr val="000000"/>
              </a:solidFill>
            </a:endParaRPr>
          </a:p>
        </p:txBody>
      </p:sp>
    </p:spTree>
    <p:extLst>
      <p:ext uri="{BB962C8B-B14F-4D97-AF65-F5344CB8AC3E}">
        <p14:creationId xmlns:p14="http://schemas.microsoft.com/office/powerpoint/2010/main" val="3515806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Illustrative purposes</a:t>
            </a:r>
            <a:endParaRPr lang="en-US" dirty="0"/>
          </a:p>
        </p:txBody>
      </p:sp>
      <p:sp>
        <p:nvSpPr>
          <p:cNvPr id="3" name="Content Placeholder 2"/>
          <p:cNvSpPr>
            <a:spLocks noGrp="1"/>
          </p:cNvSpPr>
          <p:nvPr>
            <p:ph idx="1"/>
          </p:nvPr>
        </p:nvSpPr>
        <p:spPr>
          <a:xfrm>
            <a:off x="683568" y="1772816"/>
            <a:ext cx="7774632" cy="4392488"/>
          </a:xfrm>
        </p:spPr>
        <p:txBody>
          <a:bodyPr/>
          <a:lstStyle/>
          <a:p>
            <a:r>
              <a:rPr lang="en-US" sz="1200" dirty="0"/>
              <a:t>Proposal 4–4 The non-exhaustive list of illustrative purposes should include the following:</a:t>
            </a:r>
          </a:p>
          <a:p>
            <a:endParaRPr lang="en-US" sz="1200" dirty="0"/>
          </a:p>
          <a:p>
            <a:r>
              <a:rPr lang="en-US" sz="1200" dirty="0"/>
              <a:t>(a) research or study;</a:t>
            </a:r>
          </a:p>
          <a:p>
            <a:endParaRPr lang="en-US" sz="1200" dirty="0"/>
          </a:p>
          <a:p>
            <a:r>
              <a:rPr lang="en-US" sz="1200" dirty="0"/>
              <a:t>(b) criticism or review;</a:t>
            </a:r>
          </a:p>
          <a:p>
            <a:endParaRPr lang="en-US" sz="1200" dirty="0"/>
          </a:p>
          <a:p>
            <a:r>
              <a:rPr lang="en-US" sz="1200" dirty="0"/>
              <a:t>(c) parody or satire;</a:t>
            </a:r>
          </a:p>
          <a:p>
            <a:endParaRPr lang="en-US" sz="1200" dirty="0"/>
          </a:p>
          <a:p>
            <a:r>
              <a:rPr lang="en-US" sz="1200" dirty="0"/>
              <a:t>(d) reporting news;</a:t>
            </a:r>
          </a:p>
          <a:p>
            <a:endParaRPr lang="en-US" sz="1200" dirty="0"/>
          </a:p>
          <a:p>
            <a:r>
              <a:rPr lang="en-US" sz="1200" dirty="0"/>
              <a:t>(e) non-consumptive;</a:t>
            </a:r>
          </a:p>
          <a:p>
            <a:endParaRPr lang="en-US" sz="1200" dirty="0"/>
          </a:p>
          <a:p>
            <a:r>
              <a:rPr lang="en-US" sz="1200" dirty="0"/>
              <a:t>(f) private and domestic;</a:t>
            </a:r>
          </a:p>
          <a:p>
            <a:endParaRPr lang="en-US" sz="1200" dirty="0"/>
          </a:p>
          <a:p>
            <a:r>
              <a:rPr lang="en-US" sz="1200" dirty="0"/>
              <a:t>(g) quotation;</a:t>
            </a:r>
          </a:p>
          <a:p>
            <a:endParaRPr lang="en-US" sz="1200" dirty="0"/>
          </a:p>
          <a:p>
            <a:r>
              <a:rPr lang="en-US" sz="1200" dirty="0"/>
              <a:t>(h) education; and</a:t>
            </a:r>
          </a:p>
          <a:p>
            <a:endParaRPr lang="en-US" sz="1200" dirty="0"/>
          </a:p>
          <a:p>
            <a:r>
              <a:rPr lang="en-US" sz="1200" dirty="0"/>
              <a:t>(</a:t>
            </a:r>
            <a:r>
              <a:rPr lang="en-US" sz="1200" dirty="0" err="1"/>
              <a:t>i</a:t>
            </a:r>
            <a:r>
              <a:rPr lang="en-US" sz="1200" dirty="0"/>
              <a:t>) public administration.</a:t>
            </a:r>
          </a:p>
          <a:p>
            <a:endParaRPr lang="en-US" sz="1200" dirty="0"/>
          </a:p>
          <a:p>
            <a:endParaRPr lang="en-US" sz="1200"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25</a:t>
            </a:fld>
            <a:endParaRPr lang="en-AU" altLang="en-US">
              <a:solidFill>
                <a:srgbClr val="000000"/>
              </a:solidFill>
            </a:endParaRPr>
          </a:p>
        </p:txBody>
      </p:sp>
    </p:spTree>
    <p:extLst>
      <p:ext uri="{BB962C8B-B14F-4D97-AF65-F5344CB8AC3E}">
        <p14:creationId xmlns:p14="http://schemas.microsoft.com/office/powerpoint/2010/main" val="3273062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education supports fair use </a:t>
            </a:r>
            <a:endParaRPr lang="en-US" dirty="0"/>
          </a:p>
        </p:txBody>
      </p:sp>
      <p:sp>
        <p:nvSpPr>
          <p:cNvPr id="3" name="Content Placeholder 2"/>
          <p:cNvSpPr>
            <a:spLocks noGrp="1"/>
          </p:cNvSpPr>
          <p:nvPr>
            <p:ph idx="1"/>
          </p:nvPr>
        </p:nvSpPr>
        <p:spPr/>
        <p:txBody>
          <a:bodyPr/>
          <a:lstStyle/>
          <a:p>
            <a:pPr marL="171450" indent="-171450"/>
            <a:r>
              <a:rPr lang="en-AU" sz="1600" dirty="0" smtClean="0">
                <a:latin typeface="Arial" panose="020B0604020202020204" pitchFamily="34" charset="0"/>
                <a:cs typeface="Arial" panose="020B0604020202020204" pitchFamily="34" charset="0"/>
              </a:rPr>
              <a:t>Fair use replaces </a:t>
            </a:r>
            <a:r>
              <a:rPr lang="en-AU" sz="1600" dirty="0">
                <a:latin typeface="Arial" panose="020B0604020202020204" pitchFamily="34" charset="0"/>
                <a:cs typeface="Arial" panose="020B0604020202020204" pitchFamily="34" charset="0"/>
              </a:rPr>
              <a:t>almost 30 existing </a:t>
            </a:r>
            <a:r>
              <a:rPr lang="en-AU" sz="1600" dirty="0" smtClean="0">
                <a:latin typeface="Arial" panose="020B0604020202020204" pitchFamily="34" charset="0"/>
                <a:cs typeface="Arial" panose="020B0604020202020204" pitchFamily="34" charset="0"/>
              </a:rPr>
              <a:t>complex and out dated technical exceptions</a:t>
            </a:r>
            <a:r>
              <a:rPr lang="en-AU" sz="1600" dirty="0">
                <a:latin typeface="Arial" panose="020B0604020202020204" pitchFamily="34" charset="0"/>
                <a:cs typeface="Arial" panose="020B0604020202020204" pitchFamily="34" charset="0"/>
              </a:rPr>
              <a:t> </a:t>
            </a:r>
            <a:endParaRPr lang="en-AU" sz="1600" dirty="0" smtClean="0">
              <a:latin typeface="Arial" panose="020B0604020202020204" pitchFamily="34" charset="0"/>
              <a:cs typeface="Arial" panose="020B0604020202020204" pitchFamily="34" charset="0"/>
            </a:endParaRPr>
          </a:p>
          <a:p>
            <a:pPr marL="171450" indent="-171450"/>
            <a:r>
              <a:rPr lang="en-AU" sz="1600" dirty="0">
                <a:latin typeface="Arial" panose="020B0604020202020204" pitchFamily="34" charset="0"/>
                <a:cs typeface="Arial" panose="020B0604020202020204" pitchFamily="34" charset="0"/>
              </a:rPr>
              <a:t>E</a:t>
            </a:r>
            <a:r>
              <a:rPr lang="en-AU" sz="1600" dirty="0" smtClean="0">
                <a:latin typeface="Arial" panose="020B0604020202020204" pitchFamily="34" charset="0"/>
                <a:cs typeface="Arial" panose="020B0604020202020204" pitchFamily="34" charset="0"/>
              </a:rPr>
              <a:t>asier for teachers and the ordinary citizen to understand comprehend</a:t>
            </a:r>
            <a:r>
              <a:rPr lang="en-AU" sz="1600" dirty="0">
                <a:latin typeface="Arial" panose="020B0604020202020204" pitchFamily="34" charset="0"/>
                <a:cs typeface="Arial" panose="020B0604020202020204" pitchFamily="34" charset="0"/>
              </a:rPr>
              <a:t>, especially for lay people trying to work out the limits of exceptions available to them.  </a:t>
            </a:r>
          </a:p>
          <a:p>
            <a:pPr marL="171450" indent="-171450"/>
            <a:r>
              <a:rPr lang="en-AU" sz="1600" dirty="0" smtClean="0">
                <a:latin typeface="Arial" panose="020B0604020202020204" pitchFamily="34" charset="0"/>
                <a:cs typeface="Arial" panose="020B0604020202020204" pitchFamily="34" charset="0"/>
              </a:rPr>
              <a:t>Will promote innovation</a:t>
            </a:r>
            <a:r>
              <a:rPr lang="en-AU" sz="1600" dirty="0">
                <a:latin typeface="Arial" panose="020B0604020202020204" pitchFamily="34" charset="0"/>
                <a:cs typeface="Arial" panose="020B0604020202020204" pitchFamily="34" charset="0"/>
              </a:rPr>
              <a:t>, match consumer expectations, be more flexible and protect the market for artists and creators.  The world’s largest exporter of cultural goods, the USA, has a fair use system, as do Singapore, Israel and South Korea.  </a:t>
            </a:r>
          </a:p>
          <a:p>
            <a:pPr marL="457200" lvl="1" indent="0">
              <a:buNone/>
            </a:pPr>
            <a:r>
              <a:rPr lang="en-AU" sz="1600" dirty="0" smtClean="0">
                <a:latin typeface="Arial" panose="020B0604020202020204" pitchFamily="34" charset="0"/>
                <a:cs typeface="Arial" panose="020B0604020202020204" pitchFamily="34" charset="0"/>
              </a:rPr>
              <a:t>“</a:t>
            </a:r>
            <a:r>
              <a:rPr lang="en-AU" sz="1600" i="1" dirty="0" smtClean="0">
                <a:latin typeface="Arial" panose="020B0604020202020204" pitchFamily="34" charset="0"/>
                <a:cs typeface="Arial" panose="020B0604020202020204" pitchFamily="34" charset="0"/>
              </a:rPr>
              <a:t>Australian copyright law can be applied to new technologies and new commercial and consumer practices, without constant recourse to legislative change. Fair use will promote innovation and enable a market-based response to the demands of the digital age.  The reforms will enhance access to cultural material, without undermining incentives to create. The recommended exceptions are also intended to be more consistent with public standards of fairness</a:t>
            </a:r>
            <a:r>
              <a:rPr lang="en-AU" sz="1600" dirty="0" smtClean="0">
                <a:latin typeface="Arial" panose="020B0604020202020204" pitchFamily="34" charset="0"/>
                <a:cs typeface="Arial" panose="020B0604020202020204" pitchFamily="34" charset="0"/>
              </a:rPr>
              <a:t>.”</a:t>
            </a:r>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26</a:t>
            </a:fld>
            <a:endParaRPr lang="en-AU" altLang="en-US">
              <a:solidFill>
                <a:srgbClr val="000000"/>
              </a:solidFill>
            </a:endParaRPr>
          </a:p>
        </p:txBody>
      </p:sp>
    </p:spTree>
    <p:extLst>
      <p:ext uri="{BB962C8B-B14F-4D97-AF65-F5344CB8AC3E}">
        <p14:creationId xmlns:p14="http://schemas.microsoft.com/office/powerpoint/2010/main" val="2484451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842448" cy="1143000"/>
          </a:xfrm>
        </p:spPr>
        <p:txBody>
          <a:bodyPr/>
          <a:lstStyle/>
          <a:p>
            <a:r>
              <a:rPr lang="en-AU" sz="2700" b="1" dirty="0" smtClean="0"/>
              <a:t> Fair use PLUS Collective licensing </a:t>
            </a:r>
            <a:endParaRPr lang="en-AU" sz="2700" dirty="0"/>
          </a:p>
        </p:txBody>
      </p:sp>
      <p:sp>
        <p:nvSpPr>
          <p:cNvPr id="3" name="Content Placeholder 2"/>
          <p:cNvSpPr>
            <a:spLocks noGrp="1"/>
          </p:cNvSpPr>
          <p:nvPr>
            <p:ph idx="1"/>
          </p:nvPr>
        </p:nvSpPr>
        <p:spPr>
          <a:xfrm>
            <a:off x="899592" y="1844824"/>
            <a:ext cx="7704856" cy="4326632"/>
          </a:xfrm>
        </p:spPr>
        <p:txBody>
          <a:bodyPr/>
          <a:lstStyle/>
          <a:p>
            <a:r>
              <a:rPr lang="en-AU" dirty="0" smtClean="0"/>
              <a:t>Statutory Licensing for educational use will co exist and cover educational uses not covered under the proposed new exception- such as permanent </a:t>
            </a:r>
            <a:r>
              <a:rPr lang="en-AU" dirty="0" err="1" smtClean="0"/>
              <a:t>digitial</a:t>
            </a:r>
            <a:r>
              <a:rPr lang="en-AU" dirty="0" smtClean="0"/>
              <a:t> storage of third party content in the cloud or learning management system</a:t>
            </a:r>
          </a:p>
          <a:p>
            <a:r>
              <a:rPr lang="en-AU" dirty="0" smtClean="0"/>
              <a:t>Schools </a:t>
            </a:r>
            <a:r>
              <a:rPr lang="en-AU" dirty="0"/>
              <a:t>would no longer be </a:t>
            </a:r>
            <a:r>
              <a:rPr lang="en-AU" dirty="0" err="1"/>
              <a:t>disincentivised</a:t>
            </a:r>
            <a:r>
              <a:rPr lang="en-AU" dirty="0"/>
              <a:t> to use digital technologies due to outdated copyright exceptions, or to pay for uses where no copyright owner ever expected to be paid, such </a:t>
            </a:r>
            <a:r>
              <a:rPr lang="en-AU" dirty="0" smtClean="0"/>
              <a:t>using freely available internet material free </a:t>
            </a:r>
            <a:r>
              <a:rPr lang="en-AU" dirty="0"/>
              <a:t>online tourism maps of health department head lice fact sheets.</a:t>
            </a:r>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27</a:t>
            </a:fld>
            <a:endParaRPr lang="en-AU" altLang="en-US">
              <a:solidFill>
                <a:srgbClr val="000000"/>
              </a:solidFill>
            </a:endParaRPr>
          </a:p>
        </p:txBody>
      </p:sp>
    </p:spTree>
    <p:extLst>
      <p:ext uri="{BB962C8B-B14F-4D97-AF65-F5344CB8AC3E}">
        <p14:creationId xmlns:p14="http://schemas.microsoft.com/office/powerpoint/2010/main" val="41597228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908720"/>
            <a:ext cx="7696200" cy="735360"/>
          </a:xfrm>
        </p:spPr>
        <p:txBody>
          <a:bodyPr/>
          <a:lstStyle/>
          <a:p>
            <a:r>
              <a:rPr lang="en-AU" dirty="0" smtClean="0"/>
              <a:t>Productivity Commission (PC) </a:t>
            </a:r>
            <a:endParaRPr lang="en-AU" dirty="0"/>
          </a:p>
        </p:txBody>
      </p:sp>
      <p:sp>
        <p:nvSpPr>
          <p:cNvPr id="3" name="Content Placeholder 2"/>
          <p:cNvSpPr>
            <a:spLocks noGrp="1"/>
          </p:cNvSpPr>
          <p:nvPr>
            <p:ph idx="1"/>
          </p:nvPr>
        </p:nvSpPr>
        <p:spPr>
          <a:xfrm>
            <a:off x="611560" y="1844824"/>
            <a:ext cx="8064896" cy="4260304"/>
          </a:xfrm>
          <a:ln>
            <a:noFill/>
          </a:ln>
        </p:spPr>
        <p:txBody>
          <a:bodyPr/>
          <a:lstStyle/>
          <a:p>
            <a:pPr lvl="0">
              <a:spcBef>
                <a:spcPts val="0"/>
              </a:spcBef>
              <a:spcAft>
                <a:spcPts val="1000"/>
              </a:spcAft>
            </a:pPr>
            <a:r>
              <a:rPr lang="en-AU" sz="1800" kern="1200" dirty="0" smtClean="0"/>
              <a:t>PC asked </a:t>
            </a:r>
            <a:r>
              <a:rPr lang="en-AU" sz="1800" kern="1200" dirty="0"/>
              <a:t>to consider whether current </a:t>
            </a:r>
            <a:r>
              <a:rPr lang="en-AU" sz="1800" kern="1200" dirty="0" smtClean="0"/>
              <a:t>intellectual property arrangements </a:t>
            </a:r>
            <a:r>
              <a:rPr lang="en-AU" sz="1800" kern="1200" dirty="0"/>
              <a:t>provide an appropriate balance between access to ideas and products, and encouraging innovation, investment and the production of creative </a:t>
            </a:r>
            <a:r>
              <a:rPr lang="en-AU" sz="1800" kern="1200" dirty="0" smtClean="0"/>
              <a:t>works. </a:t>
            </a:r>
          </a:p>
          <a:p>
            <a:pPr lvl="0">
              <a:spcBef>
                <a:spcPts val="0"/>
              </a:spcBef>
              <a:spcAft>
                <a:spcPts val="1000"/>
              </a:spcAft>
            </a:pPr>
            <a:endParaRPr lang="en-AU" sz="1800" kern="1200" dirty="0" smtClean="0"/>
          </a:p>
          <a:p>
            <a:pPr lvl="1">
              <a:spcBef>
                <a:spcPts val="0"/>
              </a:spcBef>
              <a:spcAft>
                <a:spcPts val="1000"/>
              </a:spcAft>
            </a:pPr>
            <a:r>
              <a:rPr lang="en-AU" sz="1600" kern="1200" dirty="0" smtClean="0"/>
              <a:t>What the role that fair dealing and/or fair use can play in striking a better copyright balance;</a:t>
            </a:r>
          </a:p>
          <a:p>
            <a:pPr lvl="1">
              <a:spcBef>
                <a:spcPts val="0"/>
              </a:spcBef>
              <a:spcAft>
                <a:spcPts val="1000"/>
              </a:spcAft>
            </a:pPr>
            <a:r>
              <a:rPr lang="en-AU" sz="1600" kern="1200" dirty="0" smtClean="0"/>
              <a:t>whether </a:t>
            </a:r>
            <a:r>
              <a:rPr lang="en-AU" sz="1600" kern="1200" dirty="0"/>
              <a:t>copyright remains “fit for purpose”;</a:t>
            </a:r>
          </a:p>
          <a:p>
            <a:pPr lvl="1">
              <a:spcBef>
                <a:spcPts val="0"/>
              </a:spcBef>
              <a:spcAft>
                <a:spcPts val="1000"/>
              </a:spcAft>
            </a:pPr>
            <a:r>
              <a:rPr lang="en-AU" sz="1600" kern="1200" dirty="0"/>
              <a:t>whether changes are needed to reduce the compliance and administrative costs associated with intellectual property rules</a:t>
            </a:r>
            <a:r>
              <a:rPr lang="en-AU" sz="1600" kern="1200" dirty="0" smtClean="0"/>
              <a:t>.</a:t>
            </a:r>
            <a:endParaRPr lang="en-AU" sz="1600" kern="1200"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28</a:t>
            </a:fld>
            <a:endParaRPr lang="en-AU" altLang="en-US">
              <a:solidFill>
                <a:srgbClr val="000000"/>
              </a:solidFill>
            </a:endParaRPr>
          </a:p>
        </p:txBody>
      </p:sp>
    </p:spTree>
    <p:extLst>
      <p:ext uri="{BB962C8B-B14F-4D97-AF65-F5344CB8AC3E}">
        <p14:creationId xmlns:p14="http://schemas.microsoft.com/office/powerpoint/2010/main" val="8571660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 USE DOES NOT MEAN EQUAL</a:t>
            </a:r>
            <a:endParaRPr lang="en-US" dirty="0"/>
          </a:p>
        </p:txBody>
      </p:sp>
      <p:sp>
        <p:nvSpPr>
          <p:cNvPr id="3" name="Content Placeholder 2"/>
          <p:cNvSpPr>
            <a:spLocks noGrp="1"/>
          </p:cNvSpPr>
          <p:nvPr>
            <p:ph idx="1"/>
          </p:nvPr>
        </p:nvSpPr>
        <p:spPr/>
        <p:txBody>
          <a:bodyPr/>
          <a:lstStyle/>
          <a:p>
            <a:r>
              <a:rPr lang="en-GB" sz="2000" dirty="0"/>
              <a:t>Australian schools spend </a:t>
            </a:r>
            <a:r>
              <a:rPr lang="en-GB" sz="2000" b="1" dirty="0"/>
              <a:t>more than $700 million a year </a:t>
            </a:r>
            <a:r>
              <a:rPr lang="en-GB" sz="2000" dirty="0"/>
              <a:t>purchasing educational content for students. </a:t>
            </a:r>
            <a:r>
              <a:rPr lang="en-GB" sz="2000" dirty="0" smtClean="0"/>
              <a:t>That is on top of the </a:t>
            </a:r>
          </a:p>
          <a:p>
            <a:pPr lvl="1"/>
            <a:r>
              <a:rPr lang="en-GB" sz="2000" dirty="0" smtClean="0"/>
              <a:t>$ 95 million paid by Schools to collecting societies under statutory </a:t>
            </a:r>
            <a:r>
              <a:rPr lang="en-GB" sz="2000" dirty="0"/>
              <a:t>licences, </a:t>
            </a:r>
            <a:endParaRPr lang="en-GB" sz="2000" dirty="0" smtClean="0"/>
          </a:p>
          <a:p>
            <a:pPr lvl="1"/>
            <a:r>
              <a:rPr lang="en-GB" sz="2000" dirty="0" smtClean="0"/>
              <a:t>the </a:t>
            </a:r>
            <a:r>
              <a:rPr lang="en-GB" sz="2000" dirty="0"/>
              <a:t>amount </a:t>
            </a:r>
            <a:r>
              <a:rPr lang="en-GB" sz="2000" dirty="0" smtClean="0"/>
              <a:t>spent by parents buying textbooks.</a:t>
            </a:r>
            <a:endParaRPr lang="en-AU" sz="2000" dirty="0"/>
          </a:p>
          <a:p>
            <a:r>
              <a:rPr lang="en-GB" sz="2000" dirty="0"/>
              <a:t>A fair use exception would have </a:t>
            </a:r>
            <a:r>
              <a:rPr lang="en-GB" sz="2000" b="1" dirty="0"/>
              <a:t>no </a:t>
            </a:r>
            <a:r>
              <a:rPr lang="en-GB" sz="2000" dirty="0"/>
              <a:t>impact on this spending. </a:t>
            </a:r>
            <a:r>
              <a:rPr lang="en-GB" sz="2000" dirty="0" smtClean="0"/>
              <a:t>Schools and parents will continue to buy educational resources </a:t>
            </a:r>
          </a:p>
          <a:p>
            <a:r>
              <a:rPr lang="en-GB" sz="2000" dirty="0" smtClean="0"/>
              <a:t>Fair use helps address the digital double dipping and means schools will no longer  pay for uses of freely available internet material where no one expected to be paid</a:t>
            </a:r>
          </a:p>
          <a:p>
            <a:endParaRPr lang="en-AU" dirty="0"/>
          </a:p>
          <a:p>
            <a:endParaRPr lang="en-US"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29</a:t>
            </a:fld>
            <a:endParaRPr lang="en-AU" altLang="en-US">
              <a:solidFill>
                <a:srgbClr val="000000"/>
              </a:solidFill>
            </a:endParaRPr>
          </a:p>
        </p:txBody>
      </p:sp>
    </p:spTree>
    <p:extLst>
      <p:ext uri="{BB962C8B-B14F-4D97-AF65-F5344CB8AC3E}">
        <p14:creationId xmlns:p14="http://schemas.microsoft.com/office/powerpoint/2010/main" val="3074360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Productivity </a:t>
            </a:r>
            <a:r>
              <a:rPr lang="en-US" sz="2800" dirty="0" smtClean="0"/>
              <a:t>Commission </a:t>
            </a:r>
            <a:r>
              <a:rPr lang="en-US" sz="2800" dirty="0"/>
              <a:t>report </a:t>
            </a:r>
          </a:p>
        </p:txBody>
      </p:sp>
      <p:sp>
        <p:nvSpPr>
          <p:cNvPr id="3" name="Content Placeholder 2"/>
          <p:cNvSpPr>
            <a:spLocks noGrp="1"/>
          </p:cNvSpPr>
          <p:nvPr>
            <p:ph idx="1"/>
          </p:nvPr>
        </p:nvSpPr>
        <p:spPr>
          <a:xfrm>
            <a:off x="395536" y="1905000"/>
            <a:ext cx="8352928" cy="4044280"/>
          </a:xfrm>
        </p:spPr>
        <p:txBody>
          <a:bodyPr/>
          <a:lstStyle/>
          <a:p>
            <a:r>
              <a:rPr lang="en-AU" sz="1800" dirty="0" smtClean="0"/>
              <a:t>“</a:t>
            </a:r>
            <a:r>
              <a:rPr lang="en-AU" sz="1800" dirty="0"/>
              <a:t>Australia’s copyright arrangements lack balance and have been slow to adapt to technological change, imposing costs on the broader community</a:t>
            </a:r>
            <a:r>
              <a:rPr lang="en-AU" sz="1800" dirty="0" smtClean="0"/>
              <a:t>.”</a:t>
            </a:r>
          </a:p>
          <a:p>
            <a:r>
              <a:rPr lang="en-US" sz="1800" dirty="0" smtClean="0"/>
              <a:t>The </a:t>
            </a:r>
            <a:r>
              <a:rPr lang="en-US" sz="1800" dirty="0"/>
              <a:t>PC recommended </a:t>
            </a:r>
            <a:r>
              <a:rPr lang="en-US" sz="1800" dirty="0" smtClean="0"/>
              <a:t>immediate reform :</a:t>
            </a:r>
            <a:endParaRPr lang="en-US" sz="1800" dirty="0"/>
          </a:p>
          <a:p>
            <a:pPr lvl="1"/>
            <a:r>
              <a:rPr lang="en-US" sz="1700" dirty="0" smtClean="0"/>
              <a:t>the </a:t>
            </a:r>
            <a:r>
              <a:rPr lang="en-US" sz="1700" dirty="0"/>
              <a:t>introduction of a fair use exception;</a:t>
            </a:r>
          </a:p>
          <a:p>
            <a:pPr lvl="1"/>
            <a:r>
              <a:rPr lang="en-US" sz="1700" dirty="0" smtClean="0"/>
              <a:t>the </a:t>
            </a:r>
            <a:r>
              <a:rPr lang="en-US" sz="1700" dirty="0"/>
              <a:t>need for expanded copyright safe </a:t>
            </a:r>
            <a:r>
              <a:rPr lang="en-US" sz="1700" dirty="0" err="1"/>
              <a:t>harbours</a:t>
            </a:r>
            <a:r>
              <a:rPr lang="en-US" sz="1700" dirty="0"/>
              <a:t> to include educational institutions;</a:t>
            </a:r>
          </a:p>
          <a:p>
            <a:pPr lvl="1"/>
            <a:r>
              <a:rPr lang="en-US" sz="1700" dirty="0" smtClean="0"/>
              <a:t>the </a:t>
            </a:r>
            <a:r>
              <a:rPr lang="en-US" sz="1700" dirty="0"/>
              <a:t>need for improved governance arrangements for copyright collecting societies;</a:t>
            </a:r>
          </a:p>
          <a:p>
            <a:pPr lvl="1"/>
            <a:r>
              <a:rPr lang="en-US" sz="1700" dirty="0" smtClean="0"/>
              <a:t>provisions </a:t>
            </a:r>
            <a:r>
              <a:rPr lang="en-US" sz="1700" dirty="0"/>
              <a:t>ensuring contractual and technological means cannot be used to override educational copyright exceptions; and</a:t>
            </a:r>
          </a:p>
          <a:p>
            <a:pPr lvl="1"/>
            <a:r>
              <a:rPr lang="en-US" sz="1700" dirty="0" smtClean="0"/>
              <a:t>the </a:t>
            </a:r>
            <a:r>
              <a:rPr lang="en-US" sz="1700" dirty="0"/>
              <a:t>need for TPM exceptions to enable educational uses, including assisting students with disabilities.</a:t>
            </a:r>
          </a:p>
          <a:p>
            <a:pPr marL="0" indent="0">
              <a:buNone/>
            </a:pPr>
            <a:endParaRPr lang="en-US" dirty="0"/>
          </a:p>
        </p:txBody>
      </p:sp>
      <p:sp>
        <p:nvSpPr>
          <p:cNvPr id="4" name="Slide Number Placeholder 3"/>
          <p:cNvSpPr>
            <a:spLocks noGrp="1"/>
          </p:cNvSpPr>
          <p:nvPr>
            <p:ph type="sldNum" sz="quarter" idx="11"/>
          </p:nvPr>
        </p:nvSpPr>
        <p:spPr/>
        <p:txBody>
          <a:bodyPr/>
          <a:lstStyle/>
          <a:p>
            <a:fld id="{5E9EC8A6-C1BC-4259-A05C-2D370F432F7E}" type="slidenum">
              <a:rPr lang="en-AU" altLang="en-US" smtClean="0"/>
              <a:pPr/>
              <a:t>30</a:t>
            </a:fld>
            <a:endParaRPr lang="en-AU" altLang="en-US"/>
          </a:p>
        </p:txBody>
      </p:sp>
    </p:spTree>
    <p:extLst>
      <p:ext uri="{BB962C8B-B14F-4D97-AF65-F5344CB8AC3E}">
        <p14:creationId xmlns:p14="http://schemas.microsoft.com/office/powerpoint/2010/main" val="11271051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 Report: fair use</a:t>
            </a:r>
            <a:endParaRPr lang="en-US" dirty="0"/>
          </a:p>
        </p:txBody>
      </p:sp>
      <p:sp>
        <p:nvSpPr>
          <p:cNvPr id="3" name="Content Placeholder 2"/>
          <p:cNvSpPr>
            <a:spLocks noGrp="1"/>
          </p:cNvSpPr>
          <p:nvPr>
            <p:ph idx="1"/>
          </p:nvPr>
        </p:nvSpPr>
        <p:spPr>
          <a:xfrm>
            <a:off x="683568" y="1905000"/>
            <a:ext cx="8208912" cy="4038600"/>
          </a:xfrm>
        </p:spPr>
        <p:txBody>
          <a:bodyPr/>
          <a:lstStyle/>
          <a:p>
            <a:r>
              <a:rPr lang="en-US" sz="1900" dirty="0"/>
              <a:t>F</a:t>
            </a:r>
            <a:r>
              <a:rPr lang="en-US" sz="1900" dirty="0" smtClean="0"/>
              <a:t>air </a:t>
            </a:r>
            <a:r>
              <a:rPr lang="en-US" sz="1900" dirty="0"/>
              <a:t>use </a:t>
            </a:r>
            <a:r>
              <a:rPr lang="en-US" sz="1900" dirty="0" smtClean="0"/>
              <a:t>will “</a:t>
            </a:r>
            <a:r>
              <a:rPr lang="en-US" sz="1900" dirty="0"/>
              <a:t>better adapt to technological change and new uses of copyright </a:t>
            </a:r>
            <a:r>
              <a:rPr lang="en-US" sz="1900" dirty="0" smtClean="0"/>
              <a:t>material</a:t>
            </a:r>
          </a:p>
          <a:p>
            <a:endParaRPr lang="en-AU" sz="1900" dirty="0" smtClean="0"/>
          </a:p>
          <a:p>
            <a:r>
              <a:rPr lang="en-AU" sz="1900" dirty="0" smtClean="0"/>
              <a:t>PC </a:t>
            </a:r>
            <a:r>
              <a:rPr lang="en-AU" sz="1900" dirty="0"/>
              <a:t>rejected </a:t>
            </a:r>
            <a:r>
              <a:rPr lang="en-AU" sz="1900" dirty="0" smtClean="0"/>
              <a:t> </a:t>
            </a:r>
            <a:r>
              <a:rPr lang="en-AU" sz="1900" dirty="0"/>
              <a:t>“implausible” rights holder arguments that fair use would result in schools not relying on the statutory licences. It said adoption of a fair use exception </a:t>
            </a:r>
            <a:r>
              <a:rPr lang="en-AU" sz="1900" dirty="0" smtClean="0"/>
              <a:t>would mean that education may no longer have to pay for uses that do not prejudice the </a:t>
            </a:r>
            <a:r>
              <a:rPr lang="en-AU" sz="1900" dirty="0" err="1" smtClean="0"/>
              <a:t>rightsholders</a:t>
            </a:r>
            <a:r>
              <a:rPr lang="en-AU" sz="1900" dirty="0" smtClean="0"/>
              <a:t> interests such as using freely available internet material or ‘ orphaned works.</a:t>
            </a:r>
          </a:p>
        </p:txBody>
      </p:sp>
      <p:sp>
        <p:nvSpPr>
          <p:cNvPr id="4" name="Slide Number Placeholder 3"/>
          <p:cNvSpPr>
            <a:spLocks noGrp="1"/>
          </p:cNvSpPr>
          <p:nvPr>
            <p:ph type="sldNum" sz="quarter" idx="11"/>
          </p:nvPr>
        </p:nvSpPr>
        <p:spPr/>
        <p:txBody>
          <a:bodyPr/>
          <a:lstStyle/>
          <a:p>
            <a:fld id="{5E9EC8A6-C1BC-4259-A05C-2D370F432F7E}" type="slidenum">
              <a:rPr lang="en-AU" altLang="en-US" smtClean="0"/>
              <a:pPr/>
              <a:t>31</a:t>
            </a:fld>
            <a:endParaRPr lang="en-AU" altLang="en-US"/>
          </a:p>
        </p:txBody>
      </p:sp>
    </p:spTree>
    <p:extLst>
      <p:ext uri="{BB962C8B-B14F-4D97-AF65-F5344CB8AC3E}">
        <p14:creationId xmlns:p14="http://schemas.microsoft.com/office/powerpoint/2010/main" val="8685740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 Report: fair use</a:t>
            </a:r>
            <a:endParaRPr lang="en-US" dirty="0"/>
          </a:p>
        </p:txBody>
      </p:sp>
      <p:sp>
        <p:nvSpPr>
          <p:cNvPr id="3" name="Content Placeholder 2"/>
          <p:cNvSpPr>
            <a:spLocks noGrp="1"/>
          </p:cNvSpPr>
          <p:nvPr>
            <p:ph idx="1"/>
          </p:nvPr>
        </p:nvSpPr>
        <p:spPr>
          <a:xfrm>
            <a:off x="467544" y="1905000"/>
            <a:ext cx="8496944" cy="4038600"/>
          </a:xfrm>
        </p:spPr>
        <p:txBody>
          <a:bodyPr/>
          <a:lstStyle/>
          <a:p>
            <a:r>
              <a:rPr lang="en-AU" sz="1600" dirty="0" smtClean="0"/>
              <a:t>Fair </a:t>
            </a:r>
            <a:r>
              <a:rPr lang="en-AU" sz="1600" dirty="0"/>
              <a:t>use would remove the current roadblocks to innovation in Australian classrooms that prevent collaboration with industry and use of the latest teaching methods. </a:t>
            </a:r>
            <a:endParaRPr lang="en-AU" sz="1600" dirty="0" smtClean="0"/>
          </a:p>
          <a:p>
            <a:r>
              <a:rPr lang="en-AU" sz="1600" dirty="0"/>
              <a:t>Fair use would also prevent the current unjustifiable waste of education budgets to pay copyright licence fees to use freely available internet materials, or orphan works where the copyright owner can’t be found for payment.  </a:t>
            </a:r>
            <a:endParaRPr lang="en-AU" sz="1600" dirty="0" smtClean="0"/>
          </a:p>
          <a:p>
            <a:r>
              <a:rPr lang="en-AU" sz="1600" dirty="0" smtClean="0"/>
              <a:t>Some </a:t>
            </a:r>
            <a:r>
              <a:rPr lang="en-AU" sz="1600" dirty="0"/>
              <a:t>recent examples of activities considered remunerable in Australian schools due to the absence of a fair use example include: </a:t>
            </a:r>
            <a:endParaRPr lang="en-US" sz="1600" dirty="0"/>
          </a:p>
          <a:p>
            <a:pPr lvl="1"/>
            <a:r>
              <a:rPr lang="en-AU" sz="1600" dirty="0" smtClean="0"/>
              <a:t>Displaying </a:t>
            </a:r>
            <a:r>
              <a:rPr lang="en-AU" sz="1600" dirty="0"/>
              <a:t>a Spanish translation using a translation app to a Spanish class;</a:t>
            </a:r>
            <a:endParaRPr lang="en-US" sz="1600" dirty="0"/>
          </a:p>
          <a:p>
            <a:pPr lvl="1"/>
            <a:r>
              <a:rPr lang="en-AU" sz="1600" dirty="0" smtClean="0"/>
              <a:t>Taking </a:t>
            </a:r>
            <a:r>
              <a:rPr lang="en-AU" sz="1600" dirty="0"/>
              <a:t>screenshots of course offerings at a number of universities’ websites;</a:t>
            </a:r>
            <a:endParaRPr lang="en-US" sz="1600" dirty="0"/>
          </a:p>
          <a:p>
            <a:pPr lvl="1"/>
            <a:r>
              <a:rPr lang="en-AU" sz="1600" dirty="0"/>
              <a:t>Taking a screenshot of a website that compares times in different cities around the world;</a:t>
            </a:r>
            <a:endParaRPr lang="en-US" sz="1600" dirty="0"/>
          </a:p>
          <a:p>
            <a:pPr lvl="1"/>
            <a:r>
              <a:rPr lang="en-AU" sz="1600" dirty="0"/>
              <a:t>Telling students to print an information sheet on malaria from The Royal Commonwealth Society’s website;</a:t>
            </a:r>
            <a:endParaRPr lang="en-US" sz="1600" dirty="0"/>
          </a:p>
          <a:p>
            <a:pPr lvl="1"/>
            <a:r>
              <a:rPr lang="en-AU" sz="1600" dirty="0"/>
              <a:t>Telling students to print a web page from the RSPCA’s website giving information about how to be an animal foster </a:t>
            </a:r>
            <a:r>
              <a:rPr lang="en-AU" sz="1600" dirty="0" smtClean="0"/>
              <a:t>carer</a:t>
            </a:r>
            <a:r>
              <a:rPr lang="en-AU" sz="1600" dirty="0"/>
              <a:t>.</a:t>
            </a:r>
            <a:endParaRPr lang="en-US" sz="1800" dirty="0"/>
          </a:p>
          <a:p>
            <a:endParaRPr lang="en-US" sz="2000" dirty="0"/>
          </a:p>
          <a:p>
            <a:pPr marL="0" indent="0">
              <a:buNone/>
            </a:pPr>
            <a:endParaRPr lang="en-US" sz="2800" dirty="0">
              <a:effectLst/>
            </a:endParaRPr>
          </a:p>
        </p:txBody>
      </p:sp>
      <p:sp>
        <p:nvSpPr>
          <p:cNvPr id="4" name="Slide Number Placeholder 3"/>
          <p:cNvSpPr>
            <a:spLocks noGrp="1"/>
          </p:cNvSpPr>
          <p:nvPr>
            <p:ph type="sldNum" sz="quarter" idx="11"/>
          </p:nvPr>
        </p:nvSpPr>
        <p:spPr/>
        <p:txBody>
          <a:bodyPr/>
          <a:lstStyle/>
          <a:p>
            <a:fld id="{5E9EC8A6-C1BC-4259-A05C-2D370F432F7E}" type="slidenum">
              <a:rPr lang="en-AU" altLang="en-US" smtClean="0"/>
              <a:pPr/>
              <a:t>32</a:t>
            </a:fld>
            <a:endParaRPr lang="en-AU" altLang="en-US"/>
          </a:p>
        </p:txBody>
      </p:sp>
    </p:spTree>
    <p:extLst>
      <p:ext uri="{BB962C8B-B14F-4D97-AF65-F5344CB8AC3E}">
        <p14:creationId xmlns:p14="http://schemas.microsoft.com/office/powerpoint/2010/main" val="12030770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 Report: fair use</a:t>
            </a:r>
            <a:endParaRPr lang="en-US" dirty="0"/>
          </a:p>
        </p:txBody>
      </p:sp>
      <p:sp>
        <p:nvSpPr>
          <p:cNvPr id="3" name="Content Placeholder 2"/>
          <p:cNvSpPr>
            <a:spLocks noGrp="1"/>
          </p:cNvSpPr>
          <p:nvPr>
            <p:ph idx="1"/>
          </p:nvPr>
        </p:nvSpPr>
        <p:spPr>
          <a:xfrm>
            <a:off x="755576" y="1905000"/>
            <a:ext cx="7776864" cy="4038600"/>
          </a:xfrm>
        </p:spPr>
        <p:txBody>
          <a:bodyPr/>
          <a:lstStyle/>
          <a:p>
            <a:r>
              <a:rPr lang="en-AU" sz="2000" dirty="0"/>
              <a:t>Introducing a fair use exception to cover uses such as </a:t>
            </a:r>
            <a:r>
              <a:rPr lang="en-AU" sz="2000" dirty="0" smtClean="0"/>
              <a:t>those on the previous slide would </a:t>
            </a:r>
            <a:r>
              <a:rPr lang="en-AU" sz="2000" dirty="0"/>
              <a:t>in no way harm Australian authors and creators.</a:t>
            </a:r>
            <a:endParaRPr lang="en-US" sz="2000" dirty="0"/>
          </a:p>
          <a:p>
            <a:r>
              <a:rPr lang="en-AU" sz="2000" dirty="0"/>
              <a:t>The PC notes that rights holder interests are specifically protected under fair use: “fair use does not (as some suggest) mean free use and nor has it in any of the jurisdictions in which it operates as the exception specifically considers the impact of the use on the rights holder</a:t>
            </a:r>
            <a:r>
              <a:rPr lang="en-US" sz="2000" dirty="0"/>
              <a:t> </a:t>
            </a:r>
            <a:endParaRPr lang="en-US" sz="2000" dirty="0" smtClean="0"/>
          </a:p>
          <a:p>
            <a:r>
              <a:rPr lang="en-AU" sz="2000" dirty="0" smtClean="0"/>
              <a:t> </a:t>
            </a:r>
            <a:r>
              <a:rPr lang="en-AU" sz="2000" dirty="0"/>
              <a:t>United States, Israel, South Korea and </a:t>
            </a:r>
            <a:r>
              <a:rPr lang="en-AU" sz="2000" dirty="0" smtClean="0"/>
              <a:t>Singapore all  </a:t>
            </a:r>
            <a:r>
              <a:rPr lang="en-AU" sz="2000" dirty="0" err="1" smtClean="0"/>
              <a:t>hav</a:t>
            </a:r>
            <a:r>
              <a:rPr lang="en-AU" sz="2000" dirty="0" smtClean="0"/>
              <a:t> fair </a:t>
            </a:r>
            <a:r>
              <a:rPr lang="en-AU" sz="2000" dirty="0"/>
              <a:t>use style copyright exceptions with great success</a:t>
            </a:r>
            <a:r>
              <a:rPr lang="en-AU" sz="2000" dirty="0" smtClean="0"/>
              <a:t>.. </a:t>
            </a:r>
            <a:endParaRPr lang="en-US" sz="2000" dirty="0"/>
          </a:p>
          <a:p>
            <a:pPr marL="0" indent="0">
              <a:buNone/>
            </a:pPr>
            <a:endParaRPr lang="en-US" sz="2800" dirty="0">
              <a:effectLst/>
            </a:endParaRPr>
          </a:p>
        </p:txBody>
      </p:sp>
      <p:sp>
        <p:nvSpPr>
          <p:cNvPr id="4" name="Slide Number Placeholder 3"/>
          <p:cNvSpPr>
            <a:spLocks noGrp="1"/>
          </p:cNvSpPr>
          <p:nvPr>
            <p:ph type="sldNum" sz="quarter" idx="11"/>
          </p:nvPr>
        </p:nvSpPr>
        <p:spPr/>
        <p:txBody>
          <a:bodyPr/>
          <a:lstStyle/>
          <a:p>
            <a:fld id="{5E9EC8A6-C1BC-4259-A05C-2D370F432F7E}" type="slidenum">
              <a:rPr lang="en-AU" altLang="en-US" smtClean="0"/>
              <a:pPr/>
              <a:t>33</a:t>
            </a:fld>
            <a:endParaRPr lang="en-AU" altLang="en-US"/>
          </a:p>
        </p:txBody>
      </p:sp>
    </p:spTree>
    <p:extLst>
      <p:ext uri="{BB962C8B-B14F-4D97-AF65-F5344CB8AC3E}">
        <p14:creationId xmlns:p14="http://schemas.microsoft.com/office/powerpoint/2010/main" val="32477365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PC Report: </a:t>
            </a:r>
            <a:r>
              <a:rPr lang="en-US" sz="2400" dirty="0"/>
              <a:t>contractual and technological means cannot be used to override </a:t>
            </a:r>
            <a:r>
              <a:rPr lang="en-US" sz="2400" dirty="0" smtClean="0"/>
              <a:t>copyright exceptions </a:t>
            </a:r>
            <a:endParaRPr lang="en-US" sz="2400" dirty="0"/>
          </a:p>
        </p:txBody>
      </p:sp>
      <p:sp>
        <p:nvSpPr>
          <p:cNvPr id="3" name="Content Placeholder 2"/>
          <p:cNvSpPr>
            <a:spLocks noGrp="1"/>
          </p:cNvSpPr>
          <p:nvPr>
            <p:ph idx="1"/>
          </p:nvPr>
        </p:nvSpPr>
        <p:spPr/>
        <p:txBody>
          <a:bodyPr/>
          <a:lstStyle/>
          <a:p>
            <a:r>
              <a:rPr lang="en-AU" sz="1600" dirty="0"/>
              <a:t>I</a:t>
            </a:r>
            <a:r>
              <a:rPr lang="en-AU" sz="1600" dirty="0" smtClean="0"/>
              <a:t>nability </a:t>
            </a:r>
            <a:r>
              <a:rPr lang="en-AU" sz="1600" dirty="0"/>
              <a:t>to use copyright exceptions due to contractual override has “the potential to restrict uses that have been expressly permitted by Parliament, reduce competition and efficiency, and increase the return to creators over and above what is necessary to incentivise their creation.” </a:t>
            </a:r>
            <a:endParaRPr lang="en-US" sz="1600" dirty="0"/>
          </a:p>
          <a:p>
            <a:r>
              <a:rPr lang="en-AU" sz="1600" dirty="0"/>
              <a:t>In the pre-digital environment, rights holders had </a:t>
            </a:r>
            <a:r>
              <a:rPr lang="en-AU" sz="1600" dirty="0" smtClean="0"/>
              <a:t>no technical  </a:t>
            </a:r>
            <a:r>
              <a:rPr lang="en-AU" sz="1600" dirty="0"/>
              <a:t>ability to override the copyright balance that Parliament struck between the interests of rights holders and users. </a:t>
            </a:r>
            <a:endParaRPr lang="en-AU" sz="1600" dirty="0" smtClean="0"/>
          </a:p>
          <a:p>
            <a:r>
              <a:rPr lang="en-AU" sz="1600" dirty="0" smtClean="0"/>
              <a:t>Today </a:t>
            </a:r>
            <a:r>
              <a:rPr lang="en-AU" sz="1600" dirty="0"/>
              <a:t>contracts and technological protection measures (TPMs) are </a:t>
            </a:r>
            <a:r>
              <a:rPr lang="en-AU" sz="1600" dirty="0" smtClean="0"/>
              <a:t>used by </a:t>
            </a:r>
            <a:r>
              <a:rPr lang="en-AU" sz="1600" dirty="0" err="1" smtClean="0"/>
              <a:t>rightsholders</a:t>
            </a:r>
            <a:r>
              <a:rPr lang="en-AU" sz="1600" dirty="0" smtClean="0"/>
              <a:t> to prevent users using permitted and legitimate uses under copyright exceptions- public interest exceptions are under threat. </a:t>
            </a:r>
          </a:p>
          <a:p>
            <a:r>
              <a:rPr lang="en-AU" sz="1600" dirty="0" smtClean="0"/>
              <a:t>PC recommended that contractual </a:t>
            </a:r>
            <a:r>
              <a:rPr lang="en-AU" sz="1600" dirty="0"/>
              <a:t>arrangements </a:t>
            </a:r>
            <a:r>
              <a:rPr lang="en-AU" sz="1600" dirty="0" smtClean="0"/>
              <a:t>not </a:t>
            </a:r>
            <a:r>
              <a:rPr lang="en-AU" sz="1600" dirty="0"/>
              <a:t>override copyright exceptions </a:t>
            </a:r>
            <a:r>
              <a:rPr lang="en-AU" sz="1600" dirty="0" smtClean="0"/>
              <a:t>and stressed that it is important exceptions are able to operate </a:t>
            </a:r>
            <a:r>
              <a:rPr lang="en-AU" sz="1600" dirty="0"/>
              <a:t>effectively in the digital environment.  </a:t>
            </a:r>
            <a:endParaRPr lang="en-US" sz="1600" dirty="0"/>
          </a:p>
          <a:p>
            <a:pPr marL="0" indent="0">
              <a:buNone/>
            </a:pPr>
            <a:endParaRPr lang="en-US" dirty="0"/>
          </a:p>
        </p:txBody>
      </p:sp>
      <p:sp>
        <p:nvSpPr>
          <p:cNvPr id="4" name="Slide Number Placeholder 3"/>
          <p:cNvSpPr>
            <a:spLocks noGrp="1"/>
          </p:cNvSpPr>
          <p:nvPr>
            <p:ph type="sldNum" sz="quarter" idx="11"/>
          </p:nvPr>
        </p:nvSpPr>
        <p:spPr/>
        <p:txBody>
          <a:bodyPr/>
          <a:lstStyle/>
          <a:p>
            <a:fld id="{5E9EC8A6-C1BC-4259-A05C-2D370F432F7E}" type="slidenum">
              <a:rPr lang="en-AU" altLang="en-US" smtClean="0"/>
              <a:pPr/>
              <a:t>34</a:t>
            </a:fld>
            <a:endParaRPr lang="en-AU" altLang="en-US"/>
          </a:p>
        </p:txBody>
      </p:sp>
    </p:spTree>
    <p:extLst>
      <p:ext uri="{BB962C8B-B14F-4D97-AF65-F5344CB8AC3E}">
        <p14:creationId xmlns:p14="http://schemas.microsoft.com/office/powerpoint/2010/main" val="24853974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sz="2400" dirty="0" smtClean="0">
                <a:solidFill>
                  <a:srgbClr val="006699"/>
                </a:solidFill>
              </a:rPr>
              <a:t>PC Report: </a:t>
            </a:r>
            <a:r>
              <a:rPr lang="en-US" sz="2400" dirty="0">
                <a:solidFill>
                  <a:srgbClr val="006699"/>
                </a:solidFill>
              </a:rPr>
              <a:t>the need for TPM exceptions to enable educational uses, including assisting students with </a:t>
            </a:r>
            <a:r>
              <a:rPr lang="en-US" sz="2400" dirty="0" smtClean="0">
                <a:solidFill>
                  <a:srgbClr val="006699"/>
                </a:solidFill>
              </a:rPr>
              <a:t>disabilities</a:t>
            </a:r>
            <a:endParaRPr lang="en-US" sz="2400" dirty="0">
              <a:solidFill>
                <a:srgbClr val="006699"/>
              </a:solidFill>
            </a:endParaRPr>
          </a:p>
        </p:txBody>
      </p:sp>
      <p:sp>
        <p:nvSpPr>
          <p:cNvPr id="3" name="Content Placeholder 2"/>
          <p:cNvSpPr>
            <a:spLocks noGrp="1"/>
          </p:cNvSpPr>
          <p:nvPr>
            <p:ph idx="1"/>
          </p:nvPr>
        </p:nvSpPr>
        <p:spPr/>
        <p:txBody>
          <a:bodyPr/>
          <a:lstStyle/>
          <a:p>
            <a:r>
              <a:rPr lang="en-AU" sz="1600" dirty="0" smtClean="0"/>
              <a:t>Ensuring </a:t>
            </a:r>
            <a:r>
              <a:rPr lang="en-AU" sz="1600" dirty="0"/>
              <a:t>that TPMs or contractual arrangements cannot override copyright exceptions will ensure that exceptions can operate effectively in the digital environment.  For example, even though copyright exceptions allow teachers to make captioned copies of audio-visual materials for students with hearing disabilities, the lack of a corresponding TPM exception means that the exception cannot be used in practice.  Australian schools should not be in the difficult position of choosing between assisting students with disabilities and breaking copyright laws.  </a:t>
            </a:r>
            <a:endParaRPr lang="en-US" sz="1600" dirty="0"/>
          </a:p>
          <a:p>
            <a:pPr marL="0" indent="0">
              <a:buNone/>
            </a:pPr>
            <a:endParaRPr lang="en-US" dirty="0"/>
          </a:p>
        </p:txBody>
      </p:sp>
      <p:sp>
        <p:nvSpPr>
          <p:cNvPr id="4" name="Slide Number Placeholder 3"/>
          <p:cNvSpPr>
            <a:spLocks noGrp="1"/>
          </p:cNvSpPr>
          <p:nvPr>
            <p:ph type="sldNum" sz="quarter" idx="11"/>
          </p:nvPr>
        </p:nvSpPr>
        <p:spPr/>
        <p:txBody>
          <a:bodyPr/>
          <a:lstStyle/>
          <a:p>
            <a:fld id="{5E9EC8A6-C1BC-4259-A05C-2D370F432F7E}" type="slidenum">
              <a:rPr lang="en-AU" altLang="en-US" smtClean="0"/>
              <a:pPr/>
              <a:t>35</a:t>
            </a:fld>
            <a:endParaRPr lang="en-AU" altLang="en-US"/>
          </a:p>
        </p:txBody>
      </p:sp>
    </p:spTree>
    <p:extLst>
      <p:ext uri="{BB962C8B-B14F-4D97-AF65-F5344CB8AC3E}">
        <p14:creationId xmlns:p14="http://schemas.microsoft.com/office/powerpoint/2010/main" val="28697092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Ernst &amp; Young r</a:t>
            </a:r>
            <a:r>
              <a:rPr lang="en-US" sz="3600" dirty="0" smtClean="0"/>
              <a:t>eport</a:t>
            </a:r>
            <a:endParaRPr lang="en-US" dirty="0"/>
          </a:p>
        </p:txBody>
      </p:sp>
      <p:sp>
        <p:nvSpPr>
          <p:cNvPr id="3" name="Content Placeholder 2"/>
          <p:cNvSpPr>
            <a:spLocks noGrp="1"/>
          </p:cNvSpPr>
          <p:nvPr>
            <p:ph idx="1"/>
          </p:nvPr>
        </p:nvSpPr>
        <p:spPr/>
        <p:txBody>
          <a:bodyPr/>
          <a:lstStyle/>
          <a:p>
            <a:r>
              <a:rPr lang="en-AU" sz="2000" dirty="0"/>
              <a:t>Ernst &amp; Young was engaged </a:t>
            </a:r>
            <a:r>
              <a:rPr lang="en-AU" sz="2000" dirty="0" smtClean="0"/>
              <a:t>by Government to analysis of </a:t>
            </a:r>
            <a:r>
              <a:rPr lang="en-AU" sz="2000" dirty="0"/>
              <a:t>the impact of </a:t>
            </a:r>
            <a:r>
              <a:rPr lang="en-AU" sz="2000" dirty="0" smtClean="0"/>
              <a:t>implement </a:t>
            </a:r>
            <a:r>
              <a:rPr lang="en-AU" sz="2000" dirty="0"/>
              <a:t>a number of the recommendations of the ALRC Report into Copyright and the Digital Economy, namely fair use.</a:t>
            </a:r>
          </a:p>
          <a:p>
            <a:r>
              <a:rPr lang="en-AU" sz="2000" dirty="0" smtClean="0"/>
              <a:t>EY  </a:t>
            </a:r>
            <a:r>
              <a:rPr lang="en-AU" sz="2000" dirty="0"/>
              <a:t>report released </a:t>
            </a:r>
            <a:r>
              <a:rPr lang="en-AU" sz="2000" dirty="0" smtClean="0"/>
              <a:t>December </a:t>
            </a:r>
            <a:r>
              <a:rPr lang="en-AU" sz="2000" dirty="0"/>
              <a:t>2016 </a:t>
            </a:r>
          </a:p>
          <a:p>
            <a:endParaRPr lang="en-AU" sz="2000" dirty="0"/>
          </a:p>
          <a:p>
            <a:r>
              <a:rPr lang="en-AU" b="1" dirty="0" smtClean="0"/>
              <a:t>EY found “fair </a:t>
            </a:r>
            <a:r>
              <a:rPr lang="en-AU" b="1" dirty="0"/>
              <a:t>use or fair dealing for education </a:t>
            </a:r>
            <a:r>
              <a:rPr lang="en-AU" b="1" dirty="0" smtClean="0"/>
              <a:t>would </a:t>
            </a:r>
            <a:r>
              <a:rPr lang="en-AU" b="1" dirty="0"/>
              <a:t>have a net positive impact on the economy and </a:t>
            </a:r>
            <a:r>
              <a:rPr lang="en-AU" b="1" dirty="0" smtClean="0"/>
              <a:t>society”</a:t>
            </a:r>
          </a:p>
        </p:txBody>
      </p:sp>
      <p:sp>
        <p:nvSpPr>
          <p:cNvPr id="4" name="Slide Number Placeholder 3"/>
          <p:cNvSpPr>
            <a:spLocks noGrp="1"/>
          </p:cNvSpPr>
          <p:nvPr>
            <p:ph type="sldNum" sz="quarter" idx="11"/>
          </p:nvPr>
        </p:nvSpPr>
        <p:spPr/>
        <p:txBody>
          <a:bodyPr/>
          <a:lstStyle/>
          <a:p>
            <a:fld id="{5E9EC8A6-C1BC-4259-A05C-2D370F432F7E}" type="slidenum">
              <a:rPr lang="en-AU" altLang="en-US" smtClean="0"/>
              <a:pPr/>
              <a:t>36</a:t>
            </a:fld>
            <a:endParaRPr lang="en-AU" altLang="en-US" dirty="0"/>
          </a:p>
        </p:txBody>
      </p:sp>
    </p:spTree>
    <p:extLst>
      <p:ext uri="{BB962C8B-B14F-4D97-AF65-F5344CB8AC3E}">
        <p14:creationId xmlns:p14="http://schemas.microsoft.com/office/powerpoint/2010/main" val="13800390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Ernst &amp; Young report</a:t>
            </a:r>
            <a:endParaRPr lang="en-AU" dirty="0"/>
          </a:p>
        </p:txBody>
      </p:sp>
      <p:sp>
        <p:nvSpPr>
          <p:cNvPr id="3" name="Content Placeholder 2"/>
          <p:cNvSpPr>
            <a:spLocks noGrp="1"/>
          </p:cNvSpPr>
          <p:nvPr>
            <p:ph idx="1"/>
          </p:nvPr>
        </p:nvSpPr>
        <p:spPr/>
        <p:txBody>
          <a:bodyPr/>
          <a:lstStyle/>
          <a:p>
            <a:r>
              <a:rPr lang="en-AU" dirty="0"/>
              <a:t>The main benefits of an exception that permitted schools to make ‘fair’ uses of content without </a:t>
            </a:r>
            <a:r>
              <a:rPr lang="en-AU" dirty="0" smtClean="0"/>
              <a:t>payment would </a:t>
            </a:r>
            <a:r>
              <a:rPr lang="en-AU" dirty="0"/>
              <a:t>be:</a:t>
            </a:r>
          </a:p>
          <a:p>
            <a:pPr lvl="1"/>
            <a:r>
              <a:rPr lang="en-AU" dirty="0"/>
              <a:t>more effective use of public funds (as schools would no longer be required to pay to use freely available internet content or orphan works, and could undertake other uses of content in ways that did not harm rights holders), and </a:t>
            </a:r>
          </a:p>
          <a:p>
            <a:pPr lvl="1"/>
            <a:r>
              <a:rPr lang="en-AU" dirty="0"/>
              <a:t>greater efficiency in the delivery of education as barriers to schools making greater use of digital technologies were removed. </a:t>
            </a:r>
          </a:p>
          <a:p>
            <a:endParaRPr lang="en-AU"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37</a:t>
            </a:fld>
            <a:endParaRPr lang="en-AU" altLang="en-US">
              <a:solidFill>
                <a:srgbClr val="000000"/>
              </a:solidFill>
            </a:endParaRPr>
          </a:p>
        </p:txBody>
      </p:sp>
    </p:spTree>
    <p:extLst>
      <p:ext uri="{BB962C8B-B14F-4D97-AF65-F5344CB8AC3E}">
        <p14:creationId xmlns:p14="http://schemas.microsoft.com/office/powerpoint/2010/main" val="2945454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Ernst &amp; Young report</a:t>
            </a:r>
            <a:endParaRPr lang="en-US" dirty="0"/>
          </a:p>
        </p:txBody>
      </p:sp>
      <p:sp>
        <p:nvSpPr>
          <p:cNvPr id="3" name="Content Placeholder 2"/>
          <p:cNvSpPr>
            <a:spLocks noGrp="1"/>
          </p:cNvSpPr>
          <p:nvPr>
            <p:ph idx="1"/>
          </p:nvPr>
        </p:nvSpPr>
        <p:spPr/>
        <p:txBody>
          <a:bodyPr/>
          <a:lstStyle/>
          <a:p>
            <a:r>
              <a:rPr lang="en-AU" sz="2000" dirty="0" smtClean="0"/>
              <a:t>Said the </a:t>
            </a:r>
            <a:r>
              <a:rPr lang="en-AU" sz="2000" b="1" u="sng" dirty="0" smtClean="0"/>
              <a:t>payment </a:t>
            </a:r>
            <a:r>
              <a:rPr lang="en-AU" sz="2000" b="1" u="sng" dirty="0"/>
              <a:t>for use of orphan works </a:t>
            </a:r>
            <a:r>
              <a:rPr lang="en-AU" sz="2000" dirty="0" smtClean="0"/>
              <a:t>under </a:t>
            </a:r>
            <a:r>
              <a:rPr lang="en-AU" sz="2000" dirty="0"/>
              <a:t>the </a:t>
            </a:r>
            <a:r>
              <a:rPr lang="en-AU" sz="2000" dirty="0" smtClean="0"/>
              <a:t>education statutory </a:t>
            </a:r>
            <a:r>
              <a:rPr lang="en-AU" sz="2000" dirty="0"/>
              <a:t>licences for education and government use </a:t>
            </a:r>
            <a:r>
              <a:rPr lang="en-AU" sz="2000" b="1" i="1" dirty="0"/>
              <a:t>should stop</a:t>
            </a:r>
            <a:r>
              <a:rPr lang="en-AU" sz="2000" dirty="0"/>
              <a:t>. </a:t>
            </a:r>
            <a:endParaRPr lang="en-AU" sz="2000" dirty="0" smtClean="0"/>
          </a:p>
          <a:p>
            <a:r>
              <a:rPr lang="en-AU" sz="2000" dirty="0" smtClean="0"/>
              <a:t>Estimated a </a:t>
            </a:r>
            <a:r>
              <a:rPr lang="en-AU" sz="2000" dirty="0"/>
              <a:t>potential </a:t>
            </a:r>
            <a:r>
              <a:rPr lang="en-AU" sz="2000" dirty="0" smtClean="0"/>
              <a:t>reduction </a:t>
            </a:r>
            <a:r>
              <a:rPr lang="en-AU" sz="2000" dirty="0"/>
              <a:t>of up to $18.3 million a year in the amount that schools pay for the Part VB statutory licence. </a:t>
            </a:r>
            <a:endParaRPr lang="en-US" sz="2000" dirty="0"/>
          </a:p>
          <a:p>
            <a:r>
              <a:rPr lang="en-AU" sz="2000" dirty="0" smtClean="0"/>
              <a:t>little </a:t>
            </a:r>
            <a:r>
              <a:rPr lang="en-AU" sz="2000" dirty="0"/>
              <a:t>evidence that fair use would substantially increase uncertainty after the initial implementation period, emphasising that “fair use is adaptive (as distinct from uncertain)</a:t>
            </a:r>
            <a:r>
              <a:rPr lang="en-AU" sz="2000" dirty="0" smtClean="0"/>
              <a:t>”.</a:t>
            </a:r>
            <a:endParaRPr lang="en-US" sz="2000" dirty="0"/>
          </a:p>
          <a:p>
            <a:r>
              <a:rPr lang="en-AU" sz="2000" dirty="0" smtClean="0"/>
              <a:t>rejected </a:t>
            </a:r>
            <a:r>
              <a:rPr lang="en-AU" sz="2000" dirty="0"/>
              <a:t>- the claims made by Copyright Agency and other rights holder groups that fair use would cause harm to educational publishers and reduce the incentives for the creation of educational content. </a:t>
            </a:r>
            <a:endParaRPr lang="en-US" sz="2000" dirty="0"/>
          </a:p>
          <a:p>
            <a:endParaRPr lang="en-US" sz="1800" dirty="0"/>
          </a:p>
        </p:txBody>
      </p:sp>
      <p:sp>
        <p:nvSpPr>
          <p:cNvPr id="4" name="Slide Number Placeholder 3"/>
          <p:cNvSpPr>
            <a:spLocks noGrp="1"/>
          </p:cNvSpPr>
          <p:nvPr>
            <p:ph type="sldNum" sz="quarter" idx="11"/>
          </p:nvPr>
        </p:nvSpPr>
        <p:spPr/>
        <p:txBody>
          <a:bodyPr/>
          <a:lstStyle/>
          <a:p>
            <a:fld id="{5E9EC8A6-C1BC-4259-A05C-2D370F432F7E}" type="slidenum">
              <a:rPr lang="en-AU" altLang="en-US" smtClean="0"/>
              <a:pPr/>
              <a:t>38</a:t>
            </a:fld>
            <a:endParaRPr lang="en-AU" altLang="en-US"/>
          </a:p>
        </p:txBody>
      </p:sp>
    </p:spTree>
    <p:extLst>
      <p:ext uri="{BB962C8B-B14F-4D97-AF65-F5344CB8AC3E}">
        <p14:creationId xmlns:p14="http://schemas.microsoft.com/office/powerpoint/2010/main" val="9707777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76672"/>
            <a:ext cx="7848872" cy="1143000"/>
          </a:xfrm>
        </p:spPr>
        <p:txBody>
          <a:bodyPr/>
          <a:lstStyle/>
          <a:p>
            <a:r>
              <a:rPr lang="en-AU" sz="3200" dirty="0"/>
              <a:t>Copyright Amendment </a:t>
            </a:r>
            <a:r>
              <a:rPr lang="en-AU" sz="3200" dirty="0" smtClean="0"/>
              <a:t>Bill: </a:t>
            </a:r>
            <a:r>
              <a:rPr lang="en-AU" sz="3200" dirty="0"/>
              <a:t>Simplified Statutory </a:t>
            </a:r>
            <a:r>
              <a:rPr lang="en-AU" sz="3200" dirty="0" smtClean="0"/>
              <a:t>Licence</a:t>
            </a:r>
            <a:endParaRPr lang="en-AU" sz="3200" dirty="0"/>
          </a:p>
        </p:txBody>
      </p:sp>
      <p:sp>
        <p:nvSpPr>
          <p:cNvPr id="3" name="Content Placeholder 2"/>
          <p:cNvSpPr>
            <a:spLocks noGrp="1"/>
          </p:cNvSpPr>
          <p:nvPr>
            <p:ph idx="1"/>
          </p:nvPr>
        </p:nvSpPr>
        <p:spPr>
          <a:xfrm>
            <a:off x="683568" y="1905000"/>
            <a:ext cx="7920880" cy="4260304"/>
          </a:xfrm>
        </p:spPr>
        <p:txBody>
          <a:bodyPr/>
          <a:lstStyle/>
          <a:p>
            <a:r>
              <a:rPr lang="en-AU" sz="2100" dirty="0" smtClean="0"/>
              <a:t>New simplified </a:t>
            </a:r>
            <a:r>
              <a:rPr lang="en-AU" sz="2100" dirty="0"/>
              <a:t>and streamlined s</a:t>
            </a:r>
            <a:r>
              <a:rPr lang="en-AU" sz="2100" dirty="0" smtClean="0"/>
              <a:t>tatutory </a:t>
            </a:r>
            <a:r>
              <a:rPr lang="en-AU" sz="2100" dirty="0"/>
              <a:t>licence </a:t>
            </a:r>
            <a:r>
              <a:rPr lang="en-AU" sz="2100" kern="1200" dirty="0" smtClean="0">
                <a:latin typeface="Arial" panose="020B0604020202020204" pitchFamily="34" charset="0"/>
                <a:cs typeface="Arial" panose="020B0604020202020204" pitchFamily="34" charset="0"/>
              </a:rPr>
              <a:t>based </a:t>
            </a:r>
            <a:r>
              <a:rPr lang="en-AU" sz="2100" kern="1200" dirty="0">
                <a:latin typeface="Arial" panose="020B0604020202020204" pitchFamily="34" charset="0"/>
                <a:cs typeface="Arial" panose="020B0604020202020204" pitchFamily="34" charset="0"/>
              </a:rPr>
              <a:t>on the model that was recommended </a:t>
            </a:r>
            <a:r>
              <a:rPr lang="en-AU" sz="2100" kern="1200" dirty="0" smtClean="0">
                <a:latin typeface="Arial" panose="020B0604020202020204" pitchFamily="34" charset="0"/>
                <a:cs typeface="Arial" panose="020B0604020202020204" pitchFamily="34" charset="0"/>
              </a:rPr>
              <a:t>by ALRC in </a:t>
            </a:r>
            <a:r>
              <a:rPr lang="en-AU" sz="2100" kern="1200" dirty="0">
                <a:latin typeface="Arial" panose="020B0604020202020204" pitchFamily="34" charset="0"/>
                <a:cs typeface="Arial" panose="020B0604020202020204" pitchFamily="34" charset="0"/>
              </a:rPr>
              <a:t>its Copyright and the Digital Economy Report, </a:t>
            </a:r>
            <a:endParaRPr lang="en-AU" sz="2100" kern="1200" dirty="0" smtClean="0">
              <a:latin typeface="Arial" panose="020B0604020202020204" pitchFamily="34" charset="0"/>
              <a:cs typeface="Arial" panose="020B0604020202020204" pitchFamily="34" charset="0"/>
            </a:endParaRPr>
          </a:p>
          <a:p>
            <a:r>
              <a:rPr lang="en-AU" sz="2100" kern="1200" dirty="0" smtClean="0">
                <a:latin typeface="Arial" panose="020B0604020202020204" pitchFamily="34" charset="0"/>
                <a:cs typeface="Arial" panose="020B0604020202020204" pitchFamily="34" charset="0"/>
              </a:rPr>
              <a:t>removes complex </a:t>
            </a:r>
            <a:r>
              <a:rPr lang="en-AU" sz="2100" kern="1200" dirty="0">
                <a:latin typeface="Arial" panose="020B0604020202020204" pitchFamily="34" charset="0"/>
                <a:cs typeface="Arial" panose="020B0604020202020204" pitchFamily="34" charset="0"/>
              </a:rPr>
              <a:t>and technical provisions </a:t>
            </a:r>
            <a:r>
              <a:rPr lang="en-AU" sz="2100" kern="1200" dirty="0" smtClean="0">
                <a:latin typeface="Arial" panose="020B0604020202020204" pitchFamily="34" charset="0"/>
                <a:cs typeface="Arial" panose="020B0604020202020204" pitchFamily="34" charset="0"/>
              </a:rPr>
              <a:t>completely </a:t>
            </a:r>
            <a:r>
              <a:rPr lang="en-AU" sz="2100" kern="1200" dirty="0">
                <a:latin typeface="Arial" panose="020B0604020202020204" pitchFamily="34" charset="0"/>
                <a:cs typeface="Arial" panose="020B0604020202020204" pitchFamily="34" charset="0"/>
              </a:rPr>
              <a:t>unsuited to the digital </a:t>
            </a:r>
            <a:r>
              <a:rPr lang="en-AU" sz="2100" kern="1200" dirty="0" smtClean="0">
                <a:latin typeface="Arial" panose="020B0604020202020204" pitchFamily="34" charset="0"/>
                <a:cs typeface="Arial" panose="020B0604020202020204" pitchFamily="34" charset="0"/>
              </a:rPr>
              <a:t>environment</a:t>
            </a:r>
            <a:r>
              <a:rPr lang="en-AU" sz="2100" kern="1200" dirty="0">
                <a:latin typeface="Arial" panose="020B0604020202020204" pitchFamily="34" charset="0"/>
                <a:cs typeface="Arial" panose="020B0604020202020204" pitchFamily="34" charset="0"/>
              </a:rPr>
              <a:t> </a:t>
            </a:r>
            <a:r>
              <a:rPr lang="en-AU" sz="2100" kern="1200" dirty="0" smtClean="0">
                <a:latin typeface="Arial" panose="020B0604020202020204" pitchFamily="34" charset="0"/>
                <a:cs typeface="Arial" panose="020B0604020202020204" pitchFamily="34" charset="0"/>
              </a:rPr>
              <a:t>and burdensome fore schools</a:t>
            </a:r>
          </a:p>
          <a:p>
            <a:r>
              <a:rPr lang="en-AU" sz="2100" kern="1200" dirty="0" smtClean="0">
                <a:latin typeface="Arial" panose="020B0604020202020204" pitchFamily="34" charset="0"/>
                <a:cs typeface="Arial" panose="020B0604020202020204" pitchFamily="34" charset="0"/>
              </a:rPr>
              <a:t>Introduce new disability exception includes all disabilities not just print disability ( went further than the Marrakesh Treaty)</a:t>
            </a:r>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39</a:t>
            </a:fld>
            <a:endParaRPr lang="en-AU" altLang="en-US">
              <a:solidFill>
                <a:srgbClr val="000000"/>
              </a:solidFill>
            </a:endParaRPr>
          </a:p>
        </p:txBody>
      </p:sp>
    </p:spTree>
    <p:extLst>
      <p:ext uri="{BB962C8B-B14F-4D97-AF65-F5344CB8AC3E}">
        <p14:creationId xmlns:p14="http://schemas.microsoft.com/office/powerpoint/2010/main" val="13774111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Waiting for </a:t>
            </a:r>
            <a:r>
              <a:rPr lang="en-US" dirty="0" err="1" smtClean="0"/>
              <a:t>Godot</a:t>
            </a:r>
            <a:r>
              <a:rPr lang="en-US" dirty="0" smtClean="0"/>
              <a:t> and the Empire Strikes Back</a:t>
            </a:r>
            <a:endParaRPr lang="en-US" dirty="0"/>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smtClean="0"/>
              <a:t>Still waiting for a decision from the Australian Government</a:t>
            </a:r>
            <a:r>
              <a:rPr lang="mr-IN" dirty="0" smtClean="0"/>
              <a:t>…</a:t>
            </a:r>
            <a:r>
              <a:rPr lang="en-AU" dirty="0" smtClean="0"/>
              <a:t> </a:t>
            </a:r>
            <a:endParaRPr lang="en-US" dirty="0" smtClean="0"/>
          </a:p>
          <a:p>
            <a:pPr marL="0" indent="0">
              <a:buNone/>
            </a:pPr>
            <a:endParaRPr lang="en-US" dirty="0"/>
          </a:p>
          <a:p>
            <a:pPr marL="0" indent="0">
              <a:buNone/>
            </a:pPr>
            <a:r>
              <a:rPr lang="en-US" dirty="0" smtClean="0"/>
              <a:t>Meanwhile scare campaign from the usual suspects</a:t>
            </a:r>
            <a:r>
              <a:rPr lang="mr-IN" dirty="0" smtClean="0"/>
              <a:t>…</a:t>
            </a:r>
            <a:r>
              <a:rPr lang="en-AU" dirty="0" smtClean="0"/>
              <a:t>..</a:t>
            </a:r>
          </a:p>
          <a:p>
            <a:pPr marL="0" indent="0">
              <a:buNone/>
            </a:pPr>
            <a:endParaRPr lang="en-AU" dirty="0"/>
          </a:p>
          <a:p>
            <a:pPr marL="0" indent="0">
              <a:buNone/>
            </a:pPr>
            <a:endParaRPr lang="en-US"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40</a:t>
            </a:fld>
            <a:endParaRPr lang="en-AU" altLang="en-US">
              <a:solidFill>
                <a:srgbClr val="000000"/>
              </a:solidFill>
            </a:endParaRPr>
          </a:p>
        </p:txBody>
      </p:sp>
    </p:spTree>
    <p:extLst>
      <p:ext uri="{BB962C8B-B14F-4D97-AF65-F5344CB8AC3E}">
        <p14:creationId xmlns:p14="http://schemas.microsoft.com/office/powerpoint/2010/main" val="428681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Additional information on fair use</a:t>
            </a:r>
            <a:endParaRPr lang="en-US" sz="3200" dirty="0"/>
          </a:p>
        </p:txBody>
      </p:sp>
      <p:sp>
        <p:nvSpPr>
          <p:cNvPr id="3" name="Content Placeholder 2"/>
          <p:cNvSpPr>
            <a:spLocks noGrp="1"/>
          </p:cNvSpPr>
          <p:nvPr>
            <p:ph idx="1"/>
          </p:nvPr>
        </p:nvSpPr>
        <p:spPr>
          <a:xfrm>
            <a:off x="467544" y="1905000"/>
            <a:ext cx="8064896" cy="4038600"/>
          </a:xfrm>
        </p:spPr>
        <p:txBody>
          <a:bodyPr/>
          <a:lstStyle/>
          <a:p>
            <a:pPr lvl="1"/>
            <a:r>
              <a:rPr lang="en-AU" sz="1500" dirty="0" smtClean="0"/>
              <a:t>Fair </a:t>
            </a:r>
            <a:r>
              <a:rPr lang="en-AU" sz="1500" dirty="0"/>
              <a:t>Use and why Australia schools need it: </a:t>
            </a:r>
            <a:r>
              <a:rPr lang="en-AU" sz="1500" u="sng" dirty="0">
                <a:hlinkClick r:id="rId3"/>
              </a:rPr>
              <a:t>www.smartcopying.edu.au/law-reform/fair-use-and-why-australian-schools-need-it</a:t>
            </a:r>
            <a:endParaRPr lang="en-US" sz="1500" dirty="0"/>
          </a:p>
          <a:p>
            <a:pPr lvl="1"/>
            <a:r>
              <a:rPr lang="en-AU" sz="1500" dirty="0"/>
              <a:t>Fair Use and why Australia schools need it – </a:t>
            </a:r>
            <a:r>
              <a:rPr lang="en-AU" sz="1500" dirty="0" err="1"/>
              <a:t>Infographic</a:t>
            </a:r>
            <a:r>
              <a:rPr lang="en-AU" sz="1500" dirty="0"/>
              <a:t>: </a:t>
            </a:r>
            <a:r>
              <a:rPr lang="en-AU" sz="1500" u="sng" dirty="0">
                <a:hlinkClick r:id="rId4"/>
              </a:rPr>
              <a:t>http://www.smartcopying.edu.au/law-reform/fair-use-and-why-australian-schools-need-it---infographic</a:t>
            </a:r>
            <a:r>
              <a:rPr lang="en-AU" sz="1500" dirty="0"/>
              <a:t> </a:t>
            </a:r>
            <a:endParaRPr lang="en-US" sz="1500" dirty="0"/>
          </a:p>
          <a:p>
            <a:pPr lvl="1"/>
            <a:r>
              <a:rPr lang="en-AU" sz="1500" dirty="0" err="1"/>
              <a:t>Mythbusting</a:t>
            </a:r>
            <a:r>
              <a:rPr lang="en-AU" sz="1500" dirty="0"/>
              <a:t> fair use: </a:t>
            </a:r>
            <a:r>
              <a:rPr lang="en-AU" sz="1500" u="sng" dirty="0">
                <a:hlinkClick r:id="rId5"/>
              </a:rPr>
              <a:t>www.smartcopying.edu.au/law-reform/mythbusting-fair-use</a:t>
            </a:r>
            <a:endParaRPr lang="en-US" sz="1500" dirty="0"/>
          </a:p>
          <a:p>
            <a:pPr lvl="1"/>
            <a:r>
              <a:rPr lang="en-AU" sz="1500" dirty="0"/>
              <a:t>Answering teachers' common questions about fair use: </a:t>
            </a:r>
            <a:r>
              <a:rPr lang="en-AU" sz="1500" u="sng" dirty="0">
                <a:hlinkClick r:id="rId6"/>
              </a:rPr>
              <a:t>http://www.smartcopying.edu.au/law-reform/answering-teachers'-common-questions-about-fair-use</a:t>
            </a:r>
            <a:r>
              <a:rPr lang="en-AU" sz="1500" dirty="0"/>
              <a:t> </a:t>
            </a:r>
            <a:endParaRPr lang="en-US" sz="1500" dirty="0"/>
          </a:p>
          <a:p>
            <a:pPr lvl="1"/>
            <a:r>
              <a:rPr lang="en-AU" sz="1500" dirty="0"/>
              <a:t>Myth: Fair use decimated educational publishing in Canada: </a:t>
            </a:r>
            <a:r>
              <a:rPr lang="en-AU" sz="1500" u="sng" dirty="0">
                <a:hlinkClick r:id="rId7"/>
              </a:rPr>
              <a:t>http://www.smartcopying.edu.au/law-reform/myth-fair-use-decimated-educational-publishing-in-canada</a:t>
            </a:r>
            <a:r>
              <a:rPr lang="en-AU" sz="1500" dirty="0"/>
              <a:t> </a:t>
            </a:r>
            <a:endParaRPr lang="en-US" sz="1500" dirty="0"/>
          </a:p>
          <a:p>
            <a:pPr lvl="1"/>
            <a:r>
              <a:rPr lang="en-AU" sz="1500" dirty="0"/>
              <a:t>Myth: fair use would harm Australian authors: </a:t>
            </a:r>
            <a:r>
              <a:rPr lang="en-AU" sz="1500" u="sng" dirty="0">
                <a:hlinkClick r:id="rId8"/>
              </a:rPr>
              <a:t>http://www.smartcopying.edu.au/law-reform/myth-fair-use-would-harm-australian-authors</a:t>
            </a:r>
            <a:r>
              <a:rPr lang="en-AU" sz="1500" dirty="0"/>
              <a:t> </a:t>
            </a:r>
            <a:endParaRPr lang="en-US" sz="1500" dirty="0"/>
          </a:p>
          <a:p>
            <a:pPr marL="0" indent="0">
              <a:buNone/>
            </a:pPr>
            <a:endParaRPr lang="en-US" sz="2800" dirty="0">
              <a:effectLst/>
            </a:endParaRPr>
          </a:p>
        </p:txBody>
      </p:sp>
      <p:sp>
        <p:nvSpPr>
          <p:cNvPr id="4" name="Slide Number Placeholder 3"/>
          <p:cNvSpPr>
            <a:spLocks noGrp="1"/>
          </p:cNvSpPr>
          <p:nvPr>
            <p:ph type="sldNum" sz="quarter" idx="11"/>
          </p:nvPr>
        </p:nvSpPr>
        <p:spPr/>
        <p:txBody>
          <a:bodyPr/>
          <a:lstStyle/>
          <a:p>
            <a:fld id="{5E9EC8A6-C1BC-4259-A05C-2D370F432F7E}" type="slidenum">
              <a:rPr lang="en-AU" altLang="en-US" smtClean="0"/>
              <a:pPr/>
              <a:t>41</a:t>
            </a:fld>
            <a:endParaRPr lang="en-AU" altLang="en-US"/>
          </a:p>
        </p:txBody>
      </p:sp>
      <p:sp>
        <p:nvSpPr>
          <p:cNvPr id="5" name="TextBox 4"/>
          <p:cNvSpPr txBox="1"/>
          <p:nvPr/>
        </p:nvSpPr>
        <p:spPr>
          <a:xfrm>
            <a:off x="2348148" y="2264533"/>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636506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 on current copyright law reform</a:t>
            </a:r>
            <a:endParaRPr lang="en-US" dirty="0"/>
          </a:p>
        </p:txBody>
      </p:sp>
      <p:sp>
        <p:nvSpPr>
          <p:cNvPr id="3" name="Content Placeholder 2"/>
          <p:cNvSpPr>
            <a:spLocks noGrp="1"/>
          </p:cNvSpPr>
          <p:nvPr>
            <p:ph idx="1"/>
          </p:nvPr>
        </p:nvSpPr>
        <p:spPr/>
        <p:txBody>
          <a:bodyPr/>
          <a:lstStyle/>
          <a:p>
            <a:r>
              <a:rPr lang="en-US" dirty="0">
                <a:hlinkClick r:id="rId2"/>
              </a:rPr>
              <a:t>http://smartcopying.edu.au/law-reform/law-reform/productivity-commission-report-into-intellectual-property-arrangements-and-the-ernst-young-cost-benefit-analysis-of-the-alrc-s-proposed-copyright-</a:t>
            </a:r>
            <a:r>
              <a:rPr lang="en-US" dirty="0" smtClean="0">
                <a:hlinkClick r:id="rId2"/>
              </a:rPr>
              <a:t>reform</a:t>
            </a:r>
            <a:endParaRPr lang="en-US" dirty="0" smtClean="0"/>
          </a:p>
          <a:p>
            <a:r>
              <a:rPr lang="en-US" dirty="0">
                <a:hlinkClick r:id="rId3"/>
              </a:rPr>
              <a:t>http://smartcopying.edu.au/law-reform/law-reform/australian-law-reform-commission-review-final-report-copyright-and-the-digital-</a:t>
            </a:r>
            <a:r>
              <a:rPr lang="en-US" dirty="0" smtClean="0">
                <a:hlinkClick r:id="rId3"/>
              </a:rPr>
              <a:t>economy</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solidFill>
                  <a:srgbClr val="000000"/>
                </a:solidFill>
              </a:rPr>
              <a:pPr/>
              <a:t>42</a:t>
            </a:fld>
            <a:endParaRPr lang="en-AU" altLang="en-US">
              <a:solidFill>
                <a:srgbClr val="000000"/>
              </a:solidFill>
            </a:endParaRPr>
          </a:p>
        </p:txBody>
      </p:sp>
    </p:spTree>
    <p:extLst>
      <p:ext uri="{BB962C8B-B14F-4D97-AF65-F5344CB8AC3E}">
        <p14:creationId xmlns:p14="http://schemas.microsoft.com/office/powerpoint/2010/main" val="3262586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r>
              <a:rPr lang="en-AU" altLang="en-US" smtClean="0"/>
              <a:t>More Information</a:t>
            </a:r>
            <a:endParaRPr lang="en-AU" altLang="en-US" dirty="0" smtClean="0"/>
          </a:p>
        </p:txBody>
      </p:sp>
      <p:sp>
        <p:nvSpPr>
          <p:cNvPr id="3" name="Content Placeholder 2"/>
          <p:cNvSpPr>
            <a:spLocks noGrp="1"/>
          </p:cNvSpPr>
          <p:nvPr>
            <p:ph idx="1"/>
          </p:nvPr>
        </p:nvSpPr>
        <p:spPr/>
        <p:txBody>
          <a:bodyPr/>
          <a:lstStyle/>
          <a:p>
            <a:pPr marL="0" indent="0" algn="ctr">
              <a:buNone/>
            </a:pPr>
            <a:r>
              <a:rPr lang="en-AU" sz="2800" dirty="0" smtClean="0"/>
              <a:t>Delia Browne</a:t>
            </a:r>
          </a:p>
          <a:p>
            <a:pPr marL="0" indent="0" algn="ctr">
              <a:buNone/>
            </a:pPr>
            <a:r>
              <a:rPr lang="en-AU" sz="2800" dirty="0" smtClean="0"/>
              <a:t>National Copyright Director</a:t>
            </a:r>
            <a:br>
              <a:rPr lang="en-AU" sz="2800" dirty="0" smtClean="0"/>
            </a:br>
            <a:r>
              <a:rPr lang="en-AU" sz="2800" dirty="0" smtClean="0">
                <a:hlinkClick r:id="rId3"/>
              </a:rPr>
              <a:t>delia.browne@det.nsw.edu.au</a:t>
            </a:r>
            <a:r>
              <a:rPr lang="en-AU" sz="2800" dirty="0" smtClean="0"/>
              <a:t> </a:t>
            </a:r>
          </a:p>
          <a:p>
            <a:pPr marL="0" indent="0" algn="ctr">
              <a:buNone/>
            </a:pPr>
            <a:r>
              <a:rPr lang="en-AU" sz="2800" smtClean="0"/>
              <a:t>+61 2 </a:t>
            </a:r>
            <a:r>
              <a:rPr lang="en-AU" sz="2800" dirty="0" smtClean="0"/>
              <a:t>9561 8876</a:t>
            </a:r>
          </a:p>
          <a:p>
            <a:endParaRPr lang="en-US" sz="2800" dirty="0" smtClean="0"/>
          </a:p>
          <a:p>
            <a:pPr marL="0" indent="0" algn="ctr">
              <a:buNone/>
            </a:pPr>
            <a:r>
              <a:rPr lang="en-AU" sz="2800" dirty="0" smtClean="0">
                <a:hlinkClick r:id="rId4"/>
              </a:rPr>
              <a:t>www.smartcopying.edu.au</a:t>
            </a:r>
            <a:endParaRPr lang="en-AU" sz="2800" dirty="0" smtClean="0"/>
          </a:p>
          <a:p>
            <a:pPr marL="0" indent="0" algn="ctr">
              <a:buNone/>
            </a:pPr>
            <a:r>
              <a:rPr lang="en-US" sz="2800" dirty="0">
                <a:hlinkClick r:id="rId5"/>
              </a:rPr>
              <a:t>http://</a:t>
            </a:r>
            <a:r>
              <a:rPr lang="en-US" sz="2800" dirty="0" smtClean="0">
                <a:hlinkClick r:id="rId5"/>
              </a:rPr>
              <a:t>www.slideshare.net/nationalcopyrightunit</a:t>
            </a:r>
            <a:r>
              <a:rPr lang="en-US" sz="2800" dirty="0" smtClean="0"/>
              <a:t>  </a:t>
            </a:r>
            <a:endParaRPr lang="en-US" sz="2800" dirty="0"/>
          </a:p>
        </p:txBody>
      </p:sp>
      <p:sp>
        <p:nvSpPr>
          <p:cNvPr id="4" name="Slide Number Placeholder 3"/>
          <p:cNvSpPr>
            <a:spLocks noGrp="1"/>
          </p:cNvSpPr>
          <p:nvPr>
            <p:ph type="sldNum" sz="quarter" idx="11"/>
          </p:nvPr>
        </p:nvSpPr>
        <p:spPr/>
        <p:txBody>
          <a:bodyPr/>
          <a:lstStyle/>
          <a:p>
            <a:fld id="{C95B96E5-BF3C-435E-9A31-5600D1ECC2D5}" type="slidenum">
              <a:rPr lang="en-AU" altLang="en-US" smtClean="0"/>
              <a:pPr/>
              <a:t>43</a:t>
            </a:fld>
            <a:endParaRPr lang="en-AU" altLang="en-US"/>
          </a:p>
        </p:txBody>
      </p:sp>
      <p:pic>
        <p:nvPicPr>
          <p:cNvPr id="2" name="Picture 1">
            <a:hlinkClick r:id="rId6"/>
          </p:cNvPr>
          <p:cNvPicPr>
            <a:picLocks/>
          </p:cNvPicPr>
          <p:nvPr/>
        </p:nvPicPr>
        <p:blipFill>
          <a:blip r:embed="rId7">
            <a:extLst>
              <a:ext uri="{28A0092B-C50C-407E-A947-70E740481C1C}">
                <a14:useLocalDpi xmlns:a14="http://schemas.microsoft.com/office/drawing/2010/main" val="0"/>
              </a:ext>
            </a:extLst>
          </a:blip>
          <a:stretch>
            <a:fillRect/>
          </a:stretch>
        </p:blipFill>
        <p:spPr>
          <a:xfrm>
            <a:off x="7366000" y="5842000"/>
            <a:ext cx="1117600" cy="393700"/>
          </a:xfrm>
          <a:prstGeom prst="rect">
            <a:avLst/>
          </a:prstGeom>
        </p:spPr>
      </p:pic>
      <p:sp>
        <p:nvSpPr>
          <p:cNvPr id="6" name="TextBox 5"/>
          <p:cNvSpPr txBox="1"/>
          <p:nvPr/>
        </p:nvSpPr>
        <p:spPr>
          <a:xfrm>
            <a:off x="2987824" y="6350000"/>
            <a:ext cx="3299520" cy="215444"/>
          </a:xfrm>
          <a:prstGeom prst="rect">
            <a:avLst/>
          </a:prstGeom>
          <a:noFill/>
        </p:spPr>
        <p:txBody>
          <a:bodyPr vert="horz" wrap="square" rtlCol="0">
            <a:spAutoFit/>
          </a:bodyPr>
          <a:lstStyle/>
          <a:p>
            <a:pPr algn="r"/>
            <a:r>
              <a:rPr lang="en-AU" sz="800" b="1" dirty="0" smtClean="0"/>
              <a:t>Licence URL: </a:t>
            </a:r>
            <a:r>
              <a:rPr lang="en-AU" sz="800" b="1" dirty="0" smtClean="0">
                <a:hlinkClick r:id="rId8"/>
              </a:rPr>
              <a:t>http</a:t>
            </a:r>
            <a:r>
              <a:rPr lang="en-AU" sz="800" dirty="0" smtClean="0">
                <a:hlinkClick r:id="rId8"/>
              </a:rPr>
              <a:t>://creativecommons.org/licenses/by/4.0/legalcode</a:t>
            </a:r>
            <a:endParaRPr lang="en-AU" sz="800" dirty="0"/>
          </a:p>
        </p:txBody>
      </p:sp>
      <p:sp>
        <p:nvSpPr>
          <p:cNvPr id="7" name="TextBox 6"/>
          <p:cNvSpPr txBox="1"/>
          <p:nvPr/>
        </p:nvSpPr>
        <p:spPr>
          <a:xfrm>
            <a:off x="2267744" y="6525924"/>
            <a:ext cx="5098256" cy="215444"/>
          </a:xfrm>
          <a:prstGeom prst="rect">
            <a:avLst/>
          </a:prstGeom>
          <a:noFill/>
        </p:spPr>
        <p:txBody>
          <a:bodyPr vert="horz" wrap="square" rtlCol="0">
            <a:spAutoFit/>
          </a:bodyPr>
          <a:lstStyle/>
          <a:p>
            <a:pPr algn="r"/>
            <a:r>
              <a:rPr lang="en-AU" sz="800" b="1" dirty="0" smtClean="0"/>
              <a:t>Please give attribution to</a:t>
            </a:r>
            <a:r>
              <a:rPr lang="en-AU" sz="800" dirty="0" smtClean="0"/>
              <a:t>: </a:t>
            </a:r>
            <a:r>
              <a:rPr lang="en-AU" sz="800" dirty="0" smtClean="0">
                <a:hlinkClick r:id="rId4"/>
              </a:rPr>
              <a:t>National Copyright Unit, Copyright Advisory Groups (Schools </a:t>
            </a:r>
            <a:r>
              <a:rPr lang="en-AU" sz="800" dirty="0" smtClean="0"/>
              <a:t>and TAFEs) 2015</a:t>
            </a:r>
            <a:endParaRPr lang="en-AU" sz="800" dirty="0"/>
          </a:p>
        </p:txBody>
      </p:sp>
    </p:spTree>
    <p:extLst>
      <p:ext uri="{BB962C8B-B14F-4D97-AF65-F5344CB8AC3E}">
        <p14:creationId xmlns:p14="http://schemas.microsoft.com/office/powerpoint/2010/main" val="25108475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350&quot;&gt;&lt;object type=&quot;3&quot; unique_id=&quot;10376&quot;&gt;&lt;property id=&quot;20148&quot; value=&quot;5&quot;/&gt;&lt;property id=&quot;20300&quot; value=&quot;Slide 1&quot;/&gt;&lt;property id=&quot;20307&quot; value=&quot;259&quot;/&gt;&lt;/object&gt;&lt;object type=&quot;3&quot; unique_id=&quot;31949&quot;&gt;&lt;property id=&quot;20148&quot; value=&quot;5&quot;/&gt;&lt;property id=&quot;20300&quot; value=&quot;Slide 44 - &amp;quot;More Information&amp;quot;&quot;/&gt;&lt;property id=&quot;20307&quot; value=&quot;294&quot;/&gt;&lt;/object&gt;&lt;object type=&quot;3&quot; unique_id=&quot;32031&quot;&gt;&lt;property id=&quot;20148&quot; value=&quot;5&quot;/&gt;&lt;property id=&quot;20300&quot; value=&quot;Slide 3 - &amp;quot;National Copyright Unit (NCU)                                                                                      &quot;/&gt;&lt;property id=&quot;20307&quot; value=&quot;295&quot;/&gt;&lt;/object&gt;&lt;object type=&quot;3&quot; unique_id=&quot;32033&quot;&gt;&lt;property id=&quot;20148&quot; value=&quot;5&quot;/&gt;&lt;property id=&quot;20300&quot; value=&quot;Slide 6&quot;/&gt;&lt;property id=&quot;20307&quot; value=&quot;297&quot;/&gt;&lt;/object&gt;&lt;object type=&quot;3&quot; unique_id=&quot;32034&quot;&gt;&lt;property id=&quot;20148&quot; value=&quot;5&quot;/&gt;&lt;property id=&quot;20300&quot; value=&quot;Slide 7&quot;/&gt;&lt;property id=&quot;20307&quot; value=&quot;298&quot;/&gt;&lt;/object&gt;&lt;object type=&quot;3&quot; unique_id=&quot;50468&quot;&gt;&lt;property id=&quot;20148&quot; value=&quot;5&quot;/&gt;&lt;property id=&quot;20300&quot; value=&quot;Slide 2 - &amp;quot;Outline &amp;quot;&quot;/&gt;&lt;property id=&quot;20307&quot; value=&quot;321&quot;/&gt;&lt;/object&gt;&lt;object type=&quot;3&quot; unique_id=&quot;59365&quot;&gt;&lt;property id=&quot;20148&quot; value=&quot;5&quot;/&gt;&lt;property id=&quot;20300&quot; value=&quot;Slide 5 - &amp;quot;National Copyright Unit (NCU)&amp;quot;&quot;/&gt;&lt;property id=&quot;20307&quot; value=&quot;340&quot;/&gt;&lt;/object&gt;&lt;object type=&quot;3&quot; unique_id=&quot;60275&quot;&gt;&lt;property id=&quot;20148&quot; value=&quot;5&quot;/&gt;&lt;property id=&quot;20300&quot; value=&quot;Slide 27 - &amp;quot;ALRC:  2013-2014&amp;quot;&quot;/&gt;&lt;property id=&quot;20307&quot; value=&quot;348&quot;/&gt;&lt;/object&gt;&lt;object type=&quot;3&quot; unique_id=&quot;60276&quot;&gt;&lt;property id=&quot;20148&quot; value=&quot;5&quot;/&gt;&lt;property id=&quot;20300&quot; value=&quot;Slide 28 - &amp;quot;ALRC:  final report&amp;quot;&quot;/&gt;&lt;property id=&quot;20307&quot; value=&quot;373&quot;/&gt;&lt;/object&gt;&lt;object type=&quot;3&quot; unique_id=&quot;60278&quot;&gt;&lt;property id=&quot;20148&quot; value=&quot;5&quot;/&gt;&lt;property id=&quot;20300&quot; value=&quot;Slide 29 - &amp;quot;Copyright Amendment (Disability Access and Other Measures) Bill 2016&amp;quot;&quot;/&gt;&lt;property id=&quot;20307&quot; value=&quot;350&quot;/&gt;&lt;/object&gt;&lt;object type=&quot;3&quot; unique_id=&quot;60284&quot;&gt;&lt;property id=&quot;20148&quot; value=&quot;5&quot;/&gt;&lt;property id=&quot;20300&quot; value=&quot;Slide 30 - &amp;quot;Productivity Commission&amp;quot;&quot;/&gt;&lt;property id=&quot;20307&quot; value=&quot;349&quot;/&gt;&lt;/object&gt;&lt;object type=&quot;3&quot; unique_id=&quot;60306&quot;&gt;&lt;property id=&quot;20148&quot; value=&quot;5&quot;/&gt;&lt;property id=&quot;20300&quot; value=&quot;Slide 8 - &amp;quot;Current Issues&amp;amp;#x09;&amp;quot;&quot;/&gt;&lt;property id=&quot;20307&quot; value=&quot;376&quot;/&gt;&lt;/object&gt;&lt;object type=&quot;3&quot; unique_id=&quot;60307&quot;&gt;&lt;property id=&quot;20148&quot; value=&quot;5&quot;/&gt;&lt;property id=&quot;20300&quot; value=&quot;Slide 26 - &amp;quot;Current Law Reform Activities&amp;quot;&quot;/&gt;&lt;property id=&quot;20307&quot; value=&quot;377&quot;/&gt;&lt;/object&gt;&lt;object type=&quot;3&quot; unique_id=&quot;60313&quot;&gt;&lt;property id=&quot;20148&quot; value=&quot;5&quot;/&gt;&lt;property id=&quot;20300&quot; value=&quot;Slide 31 - &amp;quot;Benefits of OER Schools&amp;quot;&quot;/&gt;&lt;property id=&quot;20307&quot; value=&quot;380&quot;/&gt;&lt;/object&gt;&lt;object type=&quot;3&quot; unique_id=&quot;60314&quot;&gt;&lt;property id=&quot;20148&quot; value=&quot;5&quot;/&gt;&lt;property id=&quot;20300&quot; value=&quot;Slide 32 - &amp;quot;OER Implementation Tools&amp;quot;&quot;/&gt;&lt;property id=&quot;20307&quot; value=&quot;381&quot;/&gt;&lt;/object&gt;&lt;object type=&quot;3&quot; unique_id=&quot;60708&quot;&gt;&lt;property id=&quot;20148&quot; value=&quot;5&quot;/&gt;&lt;property id=&quot;20300&quot; value=&quot;Slide 4 - &amp;quot;National Copyright Unit (NCU)&amp;quot;&quot;/&gt;&lt;property id=&quot;20307&quot; value=&quot;396&quot;/&gt;&lt;/object&gt;&lt;object type=&quot;3&quot; unique_id=&quot;60709&quot;&gt;&lt;property id=&quot;20148&quot; value=&quot;5&quot;/&gt;&lt;property id=&quot;20300&quot; value=&quot;Slide 33 - &amp;quot;Using government policies to leverage implementation of OER&amp;quot;&quot;/&gt;&lt;property id=&quot;20307&quot; value=&quot;397&quot;/&gt;&lt;/object&gt;&lt;object type=&quot;3&quot; unique_id=&quot;60710&quot;&gt;&lt;property id=&quot;20148&quot; value=&quot;5&quot;/&gt;&lt;property id=&quot;20300&quot; value=&quot;Slide 34 - &amp;quot;Digital Education Revolution (Australian Labour Government 2007- 2013)&amp;quot;&quot;/&gt;&lt;property id=&quot;20307&quot; value=&quot;386&quot;/&gt;&lt;/object&gt;&lt;object type=&quot;3&quot; unique_id=&quot;60711&quot;&gt;&lt;property id=&quot;20148&quot; value=&quot;5&quot;/&gt;&lt;property id=&quot;20300&quot; value=&quot;Slide 35 - &amp;quot;AusGOAL (2010 - to date)&amp;quot;&quot;/&gt;&lt;property id=&quot;20307&quot; value=&quot;387&quot;/&gt;&lt;/object&gt;&lt;object type=&quot;3&quot; unique_id=&quot;60712&quot;&gt;&lt;property id=&quot;20148&quot; value=&quot;5&quot;/&gt;&lt;property id=&quot;20300&quot; value=&quot;Slide 36 - &amp;quot;AusGOAL:  why it exists&amp;quot;&quot;/&gt;&lt;property id=&quot;20307&quot; value=&quot;388&quot;/&gt;&lt;/object&gt;&lt;object type=&quot;3&quot; unique_id=&quot;60713&quot;&gt;&lt;property id=&quot;20148&quot; value=&quot;5&quot;/&gt;&lt;property id=&quot;20300&quot; value=&quot;Slide 37 - &amp;quot;New Commonwealth Policies&amp;quot;&quot;/&gt;&lt;property id=&quot;20307&quot; value=&quot;389&quot;/&gt;&lt;/object&gt;&lt;object type=&quot;3&quot; unique_id=&quot;60714&quot;&gt;&lt;property id=&quot;20148&quot; value=&quot;5&quot;/&gt;&lt;property id=&quot;20300&quot; value=&quot;Slide 38 - &amp;quot;STEM &amp;quot;&quot;/&gt;&lt;property id=&quot;20307&quot; value=&quot;390&quot;/&gt;&lt;/object&gt;&lt;object type=&quot;3&quot; unique_id=&quot;60715&quot;&gt;&lt;property id=&quot;20148&quot; value=&quot;5&quot;/&gt;&lt;property id=&quot;20300&quot; value=&quot;Slide 39 - &amp;quot;Innovation Plan&amp;quot;&quot;/&gt;&lt;property id=&quot;20307&quot; value=&quot;391&quot;/&gt;&lt;/object&gt;&lt;object type=&quot;3&quot; unique_id=&quot;60716&quot;&gt;&lt;property id=&quot;20148&quot; value=&quot;5&quot;/&gt;&lt;property id=&quot;20300&quot; value=&quot;Slide 40 - &amp;quot;Open Government Partnership (OGP)&amp;quot;&quot;/&gt;&lt;property id=&quot;20307&quot; value=&quot;392&quot;/&gt;&lt;/object&gt;&lt;object type=&quot;3&quot; unique_id=&quot;60717&quot;&gt;&lt;property id=&quot;20148&quot; value=&quot;5&quot;/&gt;&lt;property id=&quot;20300&quot; value=&quot;Slide 41 - &amp;quot;State and Territory Departments of Education&amp;quot;&quot;/&gt;&lt;property id=&quot;20307&quot; value=&quot;393&quot;/&gt;&lt;/object&gt;&lt;object type=&quot;3&quot; unique_id=&quot;60718&quot;&gt;&lt;property id=&quot;20148&quot; value=&quot;5&quot;/&gt;&lt;property id=&quot;20300&quot; value=&quot;Slide 42 - &amp;quot;OER Toolkit &amp;quot;&quot;/&gt;&lt;property id=&quot;20307&quot; value=&quot;394&quot;/&gt;&lt;/object&gt;&lt;object type=&quot;3&quot; unique_id=&quot;60719&quot;&gt;&lt;property id=&quot;20148&quot; value=&quot;5&quot;/&gt;&lt;property id=&quot;20300&quot; value=&quot;Slide 43 - &amp;quot;International initiatives&amp;quot;&quot;/&gt;&lt;property id=&quot;20307&quot; value=&quot;395&quot;/&gt;&lt;/object&gt;&lt;object type=&quot;3&quot; unique_id=&quot;61632&quot;&gt;&lt;property id=&quot;20148&quot; value=&quot;5&quot;/&gt;&lt;property id=&quot;20300&quot; value=&quot;Slide 9 - &amp;quot;Copyright reform is needed to fully achieve the Government’s Innovation Agenda&amp;quot;&quot;/&gt;&lt;property id=&quot;20307&quot; value=&quot;401&quot;/&gt;&lt;/object&gt;&lt;object type=&quot;3&quot; unique_id=&quot;61633&quot;&gt;&lt;property id=&quot;20148&quot; value=&quot;5&quot;/&gt;&lt;property id=&quot;20300&quot; value=&quot;Slide 10&quot;/&gt;&lt;property id=&quot;20307&quot; value=&quot;398&quot;/&gt;&lt;/object&gt;&lt;object type=&quot;3&quot; unique_id=&quot;61634&quot;&gt;&lt;property id=&quot;20148&quot; value=&quot;5&quot;/&gt;&lt;property id=&quot;20300&quot; value=&quot;Slide 11&quot;/&gt;&lt;property id=&quot;20307&quot; value=&quot;399&quot;/&gt;&lt;/object&gt;&lt;object type=&quot;3&quot; unique_id=&quot;61635&quot;&gt;&lt;property id=&quot;20148&quot; value=&quot;5&quot;/&gt;&lt;property id=&quot;20300&quot; value=&quot;Slide 12&quot;/&gt;&lt;property id=&quot;20307&quot; value=&quot;400&quot;/&gt;&lt;/object&gt;&lt;object type=&quot;3&quot; unique_id=&quot;61636&quot;&gt;&lt;property id=&quot;20148&quot; value=&quot;5&quot;/&gt;&lt;property id=&quot;20300&quot; value=&quot;Slide 13 - &amp;quot;Copyright reform &amp;#x0D;&amp;#x0A;must be seen as a &amp;#x0D;&amp;#x0A;key aspect of &amp;#x0D;&amp;#x0A;Innovation Policy&amp;quot;&quot;/&gt;&lt;property id=&quot;20307&quot; value=&quot;402&quot;/&gt;&lt;/object&gt;&lt;object type=&quot;3&quot; unique_id=&quot;61637&quot;&gt;&lt;property id=&quot;20148&quot; value=&quot;5&quot;/&gt;&lt;property id=&quot;20300&quot; value=&quot;Slide 14 - &amp;quot;Implement the ALRC’s recommendations for a fair use copyright exception&amp;quot;&quot;/&gt;&lt;property id=&quot;20307&quot; value=&quot;403&quot;/&gt;&lt;/object&gt;&lt;object type=&quot;3&quot; unique_id=&quot;61638&quot;&gt;&lt;property id=&quot;20148&quot; value=&quot;5&quot;/&gt;&lt;property id=&quot;20300&quot; value=&quot;Slide 15&quot;/&gt;&lt;property id=&quot;20307&quot; value=&quot;404&quot;/&gt;&lt;/object&gt;&lt;object type=&quot;3&quot; unique_id=&quot;61639&quot;&gt;&lt;property id=&quot;20148&quot; value=&quot;5&quot;/&gt;&lt;property id=&quot;20300&quot; value=&quot;Slide 16&quot;/&gt;&lt;property id=&quot;20307&quot; value=&quot;405&quot;/&gt;&lt;/object&gt;&lt;object type=&quot;3&quot; unique_id=&quot;61640&quot;&gt;&lt;property id=&quot;20148&quot; value=&quot;5&quot;/&gt;&lt;property id=&quot;20300&quot; value=&quot;Slide 17 - &amp;quot;Innovation Policy - encouraging the use of open educational resources (OER)&amp;quot;&quot;/&gt;&lt;property id=&quot;20307&quot; value=&quot;406&quot;/&gt;&lt;/object&gt;&lt;object type=&quot;3&quot; unique_id=&quot;61641&quot;&gt;&lt;property id=&quot;20148&quot; value=&quot;5&quot;/&gt;&lt;property id=&quot;20300&quot; value=&quot;Slide 18&quot;/&gt;&lt;property id=&quot;20307&quot; value=&quot;407&quot;/&gt;&lt;/object&gt;&lt;object type=&quot;3&quot; unique_id=&quot;61642&quot;&gt;&lt;property id=&quot;20148&quot; value=&quot;5&quot;/&gt;&lt;property id=&quot;20300&quot; value=&quot;Slide 19 - &amp;quot;For example:&amp;quot;&quot;/&gt;&lt;property id=&quot;20307&quot; value=&quot;408&quot;/&gt;&lt;/object&gt;&lt;object type=&quot;3&quot; unique_id=&quot;61643&quot;&gt;&lt;property id=&quot;20148&quot; value=&quot;5&quot;/&gt;&lt;property id=&quot;20300&quot; value=&quot;Slide 20&quot;/&gt;&lt;property id=&quot;20307&quot; value=&quot;409&quot;/&gt;&lt;/object&gt;&lt;object type=&quot;3&quot; unique_id=&quot;61644&quot;&gt;&lt;property id=&quot;20148&quot; value=&quot;5&quot;/&gt;&lt;property id=&quot;20300&quot; value=&quot;Slide 21 - &amp;quot;OER is critical because it facilitates educational uses that can otherwise be impossible – or overly costly - beca&quot;/&gt;&lt;property id=&quot;20307&quot; value=&quot;410&quot;/&gt;&lt;/object&gt;&lt;object type=&quot;3&quot; unique_id=&quot;61645&quot;&gt;&lt;property id=&quot;20148&quot; value=&quot;5&quot;/&gt;&lt;property id=&quot;20300&quot; value=&quot;Slide 22 - &amp;quot;For example:&amp;quot;&quot;/&gt;&lt;property id=&quot;20307&quot; value=&quot;411&quot;/&gt;&lt;/object&gt;&lt;object type=&quot;3&quot; unique_id=&quot;61646&quot;&gt;&lt;property id=&quot;20148&quot; value=&quot;5&quot;/&gt;&lt;property id=&quot;20300&quot; value=&quot;Slide 23&quot;/&gt;&lt;property id=&quot;20307&quot; value=&quot;412&quot;/&gt;&lt;/object&gt;&lt;object type=&quot;3&quot; unique_id=&quot;61647&quot;&gt;&lt;property id=&quot;20148&quot; value=&quot;5&quot;/&gt;&lt;property id=&quot;20300&quot; value=&quot;Slide 24 - &amp;quot;Australian schools would like to see&amp;quot;&quot;/&gt;&lt;property id=&quot;20307&quot; value=&quot;413&quot;/&gt;&lt;/object&gt;&lt;object type=&quot;3&quot; unique_id=&quot;61648&quot;&gt;&lt;property id=&quot;20148&quot; value=&quot;5&quot;/&gt;&lt;property id=&quot;20300&quot; value=&quot;Slide 25 - &amp;quot;OER policies:&amp;quot;&quot;/&gt;&lt;property id=&quot;20307&quot; value=&quot;415&quot;/&gt;&lt;/object&gt;&lt;/object&gt;&lt;object type=&quot;8&quot; unique_id=&quot;10354&quot;&gt;&lt;/object&gt;&lt;/object&gt;&lt;/database&gt;"/>
  <p:tag name="SECTOMILLISECCONVERTED" val="1"/>
</p:tagLst>
</file>

<file path=ppt/theme/theme1.xml><?xml version="1.0" encoding="utf-8"?>
<a:theme xmlns:a="http://schemas.openxmlformats.org/drawingml/2006/main" name="Studio">
  <a:themeElements>
    <a:clrScheme name="Custom 7">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5D7E00"/>
      </a:hlink>
      <a:folHlink>
        <a:srgbClr val="336666"/>
      </a:folHlink>
    </a:clrScheme>
    <a:fontScheme name="Studio">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clrMap bg1="lt1" tx1="dk1" bg2="lt2" tx2="dk2" accent1="accent1" accent2="accent2" accent3="accent3" accent4="accent4" accent5="accent5" accent6="accent6" hlink="hlink" folHlink="folHlink"/>
    </a:extraClrScheme>
    <a:extraClrScheme>
      <a:clrScheme name="Studio 2">
        <a:dk1>
          <a:srgbClr val="000000"/>
        </a:dk1>
        <a:lt1>
          <a:srgbClr val="FFFFFF"/>
        </a:lt1>
        <a:dk2>
          <a:srgbClr val="3732A0"/>
        </a:dk2>
        <a:lt2>
          <a:srgbClr val="666699"/>
        </a:lt2>
        <a:accent1>
          <a:srgbClr val="CCCCFF"/>
        </a:accent1>
        <a:accent2>
          <a:srgbClr val="009999"/>
        </a:accent2>
        <a:accent3>
          <a:srgbClr val="FFFFFF"/>
        </a:accent3>
        <a:accent4>
          <a:srgbClr val="000000"/>
        </a:accent4>
        <a:accent5>
          <a:srgbClr val="E2E2FF"/>
        </a:accent5>
        <a:accent6>
          <a:srgbClr val="008A8A"/>
        </a:accent6>
        <a:hlink>
          <a:srgbClr val="3366CC"/>
        </a:hlink>
        <a:folHlink>
          <a:srgbClr val="9094B8"/>
        </a:folHlink>
      </a:clrScheme>
      <a:clrMap bg1="lt1" tx1="dk1" bg2="lt2" tx2="dk2" accent1="accent1" accent2="accent2" accent3="accent3" accent4="accent4" accent5="accent5" accent6="accent6" hlink="hlink" folHlink="folHlink"/>
    </a:extraClrScheme>
    <a:extraClrScheme>
      <a:clrScheme name="Studio 3">
        <a:dk1>
          <a:srgbClr val="000000"/>
        </a:dk1>
        <a:lt1>
          <a:srgbClr val="FFFFFF"/>
        </a:lt1>
        <a:dk2>
          <a:srgbClr val="CD0505"/>
        </a:dk2>
        <a:lt2>
          <a:srgbClr val="5F5F5F"/>
        </a:lt2>
        <a:accent1>
          <a:srgbClr val="D2D5DE"/>
        </a:accent1>
        <a:accent2>
          <a:srgbClr val="D55757"/>
        </a:accent2>
        <a:accent3>
          <a:srgbClr val="FFFFFF"/>
        </a:accent3>
        <a:accent4>
          <a:srgbClr val="000000"/>
        </a:accent4>
        <a:accent5>
          <a:srgbClr val="E5E7EC"/>
        </a:accent5>
        <a:accent6>
          <a:srgbClr val="C14E4E"/>
        </a:accent6>
        <a:hlink>
          <a:srgbClr val="F42D1E"/>
        </a:hlink>
        <a:folHlink>
          <a:srgbClr val="7C849E"/>
        </a:folHlink>
      </a:clrScheme>
      <a:clrMap bg1="lt1" tx1="dk1" bg2="lt2" tx2="dk2" accent1="accent1" accent2="accent2" accent3="accent3" accent4="accent4" accent5="accent5" accent6="accent6" hlink="hlink" folHlink="folHlink"/>
    </a:extraClrScheme>
    <a:extraClrScheme>
      <a:clrScheme name="Studio 4">
        <a:dk1>
          <a:srgbClr val="000000"/>
        </a:dk1>
        <a:lt1>
          <a:srgbClr val="FFFFFF"/>
        </a:lt1>
        <a:dk2>
          <a:srgbClr val="551A07"/>
        </a:dk2>
        <a:lt2>
          <a:srgbClr val="CC3300"/>
        </a:lt2>
        <a:accent1>
          <a:srgbClr val="F4B400"/>
        </a:accent1>
        <a:accent2>
          <a:srgbClr val="993300"/>
        </a:accent2>
        <a:accent3>
          <a:srgbClr val="FFFFFF"/>
        </a:accent3>
        <a:accent4>
          <a:srgbClr val="000000"/>
        </a:accent4>
        <a:accent5>
          <a:srgbClr val="F8D6AA"/>
        </a:accent5>
        <a:accent6>
          <a:srgbClr val="8A2D00"/>
        </a:accent6>
        <a:hlink>
          <a:srgbClr val="FF3300"/>
        </a:hlink>
        <a:folHlink>
          <a:srgbClr val="666699"/>
        </a:folHlink>
      </a:clrScheme>
      <a:clrMap bg1="lt1" tx1="dk1" bg2="lt2" tx2="dk2" accent1="accent1" accent2="accent2" accent3="accent3" accent4="accent4" accent5="accent5" accent6="accent6" hlink="hlink" folHlink="folHlink"/>
    </a:extraClrScheme>
    <a:extraClrScheme>
      <a:clrScheme name="Studio 5">
        <a:dk1>
          <a:srgbClr val="000000"/>
        </a:dk1>
        <a:lt1>
          <a:srgbClr val="FFFFFF"/>
        </a:lt1>
        <a:dk2>
          <a:srgbClr val="FF0000"/>
        </a:dk2>
        <a:lt2>
          <a:srgbClr val="FFCC00"/>
        </a:lt2>
        <a:accent1>
          <a:srgbClr val="66CCFF"/>
        </a:accent1>
        <a:accent2>
          <a:srgbClr val="009900"/>
        </a:accent2>
        <a:accent3>
          <a:srgbClr val="FFFFFF"/>
        </a:accent3>
        <a:accent4>
          <a:srgbClr val="000000"/>
        </a:accent4>
        <a:accent5>
          <a:srgbClr val="B8E2FF"/>
        </a:accent5>
        <a:accent6>
          <a:srgbClr val="008A00"/>
        </a:accent6>
        <a:hlink>
          <a:srgbClr val="FF3300"/>
        </a:hlink>
        <a:folHlink>
          <a:srgbClr val="6600FF"/>
        </a:folHlink>
      </a:clrScheme>
      <a:clrMap bg1="lt1" tx1="dk1" bg2="lt2" tx2="dk2" accent1="accent1" accent2="accent2" accent3="accent3" accent4="accent4" accent5="accent5" accent6="accent6" hlink="hlink" folHlink="folHlink"/>
    </a:extraClrScheme>
    <a:extraClrScheme>
      <a:clrScheme name="Studio 6">
        <a:dk1>
          <a:srgbClr val="666633"/>
        </a:dk1>
        <a:lt1>
          <a:srgbClr val="FFFFFF"/>
        </a:lt1>
        <a:dk2>
          <a:srgbClr val="000000"/>
        </a:dk2>
        <a:lt2>
          <a:srgbClr val="CC3300"/>
        </a:lt2>
        <a:accent1>
          <a:srgbClr val="808000"/>
        </a:accent1>
        <a:accent2>
          <a:srgbClr val="FF9900"/>
        </a:accent2>
        <a:accent3>
          <a:srgbClr val="AAAAAA"/>
        </a:accent3>
        <a:accent4>
          <a:srgbClr val="DADADA"/>
        </a:accent4>
        <a:accent5>
          <a:srgbClr val="C0C0AA"/>
        </a:accent5>
        <a:accent6>
          <a:srgbClr val="E78A00"/>
        </a:accent6>
        <a:hlink>
          <a:srgbClr val="CC6600"/>
        </a:hlink>
        <a:folHlink>
          <a:srgbClr val="434B1F"/>
        </a:folHlink>
      </a:clrScheme>
      <a:clrMap bg1="dk2" tx1="lt1" bg2="dk1" tx2="lt2" accent1="accent1" accent2="accent2" accent3="accent3" accent4="accent4" accent5="accent5" accent6="accent6" hlink="hlink" folHlink="folHlink"/>
    </a:extraClrScheme>
    <a:extraClrScheme>
      <a:clrScheme name="Studio 7">
        <a:dk1>
          <a:srgbClr val="766997"/>
        </a:dk1>
        <a:lt1>
          <a:srgbClr val="FFFFFF"/>
        </a:lt1>
        <a:dk2>
          <a:srgbClr val="530901"/>
        </a:dk2>
        <a:lt2>
          <a:srgbClr val="FFFFFF"/>
        </a:lt2>
        <a:accent1>
          <a:srgbClr val="FF3300"/>
        </a:accent1>
        <a:accent2>
          <a:srgbClr val="CC6600"/>
        </a:accent2>
        <a:accent3>
          <a:srgbClr val="B3AAAA"/>
        </a:accent3>
        <a:accent4>
          <a:srgbClr val="DADADA"/>
        </a:accent4>
        <a:accent5>
          <a:srgbClr val="FFADAA"/>
        </a:accent5>
        <a:accent6>
          <a:srgbClr val="B95C00"/>
        </a:accent6>
        <a:hlink>
          <a:srgbClr val="FF9900"/>
        </a:hlink>
        <a:folHlink>
          <a:srgbClr val="993300"/>
        </a:folHlink>
      </a:clrScheme>
      <a:clrMap bg1="dk2" tx1="lt1" bg2="dk1" tx2="lt2" accent1="accent1" accent2="accent2" accent3="accent3" accent4="accent4" accent5="accent5" accent6="accent6" hlink="hlink" folHlink="folHlink"/>
    </a:extraClrScheme>
    <a:extraClrScheme>
      <a:clrScheme name="Studio 8">
        <a:dk1>
          <a:srgbClr val="666699"/>
        </a:dk1>
        <a:lt1>
          <a:srgbClr val="FFFFFF"/>
        </a:lt1>
        <a:dk2>
          <a:srgbClr val="4C004C"/>
        </a:dk2>
        <a:lt2>
          <a:srgbClr val="FFFFFF"/>
        </a:lt2>
        <a:accent1>
          <a:srgbClr val="0099CC"/>
        </a:accent1>
        <a:accent2>
          <a:srgbClr val="993366"/>
        </a:accent2>
        <a:accent3>
          <a:srgbClr val="B2AAB2"/>
        </a:accent3>
        <a:accent4>
          <a:srgbClr val="DADADA"/>
        </a:accent4>
        <a:accent5>
          <a:srgbClr val="AACAE2"/>
        </a:accent5>
        <a:accent6>
          <a:srgbClr val="8A2D5C"/>
        </a:accent6>
        <a:hlink>
          <a:srgbClr val="99CC00"/>
        </a:hlink>
        <a:folHlink>
          <a:srgbClr val="006699"/>
        </a:folHlink>
      </a:clrScheme>
      <a:clrMap bg1="dk2" tx1="lt1" bg2="dk1" tx2="lt2" accent1="accent1" accent2="accent2" accent3="accent3" accent4="accent4" accent5="accent5" accent6="accent6" hlink="hlink" folHlink="folHlink"/>
    </a:extraClrScheme>
    <a:extraClrScheme>
      <a:clrScheme name="Studio 9">
        <a:dk1>
          <a:srgbClr val="565682"/>
        </a:dk1>
        <a:lt1>
          <a:srgbClr val="FFFFFF"/>
        </a:lt1>
        <a:dk2>
          <a:srgbClr val="1E1551"/>
        </a:dk2>
        <a:lt2>
          <a:srgbClr val="CCFFFF"/>
        </a:lt2>
        <a:accent1>
          <a:srgbClr val="33CCCC"/>
        </a:accent1>
        <a:accent2>
          <a:srgbClr val="009999"/>
        </a:accent2>
        <a:accent3>
          <a:srgbClr val="ABAAB3"/>
        </a:accent3>
        <a:accent4>
          <a:srgbClr val="DADADA"/>
        </a:accent4>
        <a:accent5>
          <a:srgbClr val="ADE2E2"/>
        </a:accent5>
        <a:accent6>
          <a:srgbClr val="008A8A"/>
        </a:accent6>
        <a:hlink>
          <a:srgbClr val="FF9900"/>
        </a:hlink>
        <a:folHlink>
          <a:srgbClr val="005986"/>
        </a:folHlink>
      </a:clrScheme>
      <a:clrMap bg1="dk2" tx1="lt1" bg2="dk1" tx2="lt2" accent1="accent1" accent2="accent2" accent3="accent3" accent4="accent4" accent5="accent5" accent6="accent6" hlink="hlink" folHlink="folHlink"/>
    </a:extraClrScheme>
    <a:extraClrScheme>
      <a:clrScheme name="Studio 10">
        <a:dk1>
          <a:srgbClr val="CCCC99"/>
        </a:dk1>
        <a:lt1>
          <a:srgbClr val="FFFFFF"/>
        </a:lt1>
        <a:dk2>
          <a:srgbClr val="2E5D5C"/>
        </a:dk2>
        <a:lt2>
          <a:srgbClr val="FFFFFF"/>
        </a:lt2>
        <a:accent1>
          <a:srgbClr val="0099CC"/>
        </a:accent1>
        <a:accent2>
          <a:srgbClr val="D6E0E0"/>
        </a:accent2>
        <a:accent3>
          <a:srgbClr val="ADB6B5"/>
        </a:accent3>
        <a:accent4>
          <a:srgbClr val="DADADA"/>
        </a:accent4>
        <a:accent5>
          <a:srgbClr val="AACAE2"/>
        </a:accent5>
        <a:accent6>
          <a:srgbClr val="C2CBCB"/>
        </a:accent6>
        <a:hlink>
          <a:srgbClr val="CCCC99"/>
        </a:hlink>
        <a:folHlink>
          <a:srgbClr val="428A8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Custom 1">
      <a:dk1>
        <a:srgbClr val="000000"/>
      </a:dk1>
      <a:lt1>
        <a:srgbClr val="FFFFFF"/>
      </a:lt1>
      <a:dk2>
        <a:srgbClr val="F04155"/>
      </a:dk2>
      <a:lt2>
        <a:srgbClr val="95CFB7"/>
      </a:lt2>
      <a:accent1>
        <a:srgbClr val="F04155"/>
      </a:accent1>
      <a:accent2>
        <a:srgbClr val="FF823A"/>
      </a:accent2>
      <a:accent3>
        <a:srgbClr val="F2F26F"/>
      </a:accent3>
      <a:accent4>
        <a:srgbClr val="FFF7BD"/>
      </a:accent4>
      <a:accent5>
        <a:srgbClr val="000000"/>
      </a:accent5>
      <a:accent6>
        <a:srgbClr val="000000"/>
      </a:accent6>
      <a:hlink>
        <a:srgbClr val="92D050"/>
      </a:hlink>
      <a:folHlink>
        <a:srgbClr val="F0415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21667</TotalTime>
  <Words>4555</Words>
  <Application>Microsoft Office PowerPoint</Application>
  <PresentationFormat>On-screen Show (4:3)</PresentationFormat>
  <Paragraphs>355</Paragraphs>
  <Slides>43</Slides>
  <Notes>33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43</vt:i4>
      </vt:variant>
    </vt:vector>
  </HeadingPairs>
  <TitlesOfParts>
    <vt:vector size="55" baseType="lpstr">
      <vt:lpstr>MS Mincho</vt:lpstr>
      <vt:lpstr>ＭＳ Ｐゴシック</vt:lpstr>
      <vt:lpstr>Arial</vt:lpstr>
      <vt:lpstr>Arial Black</vt:lpstr>
      <vt:lpstr>Calibri</vt:lpstr>
      <vt:lpstr>Courier New</vt:lpstr>
      <vt:lpstr>Mangal</vt:lpstr>
      <vt:lpstr>Symbol</vt:lpstr>
      <vt:lpstr>Times New Roman</vt:lpstr>
      <vt:lpstr>Wingdings</vt:lpstr>
      <vt:lpstr>Studio</vt:lpstr>
      <vt:lpstr>Office Theme</vt:lpstr>
      <vt:lpstr>PowerPoint Presentation</vt:lpstr>
      <vt:lpstr>National Copyright Unit (NCU)                                                                                          </vt:lpstr>
      <vt:lpstr>PowerPoint Presentation</vt:lpstr>
      <vt:lpstr>PowerPoint Presentation</vt:lpstr>
      <vt:lpstr>Education no longer means this…</vt:lpstr>
      <vt:lpstr>Now means this…</vt:lpstr>
      <vt:lpstr>PowerPoint Presentation</vt:lpstr>
      <vt:lpstr>PowerPoint Presentation</vt:lpstr>
      <vt:lpstr>PowerPoint Presentation</vt:lpstr>
      <vt:lpstr>Copyright laws outdated and inconsistent</vt:lpstr>
      <vt:lpstr>The Race to STEM</vt:lpstr>
      <vt:lpstr>New learning and new technologies, outside experts</vt:lpstr>
      <vt:lpstr>Australian Classrooms in Space</vt:lpstr>
      <vt:lpstr>Complex Inflexible and out dated copyright law</vt:lpstr>
      <vt:lpstr>Inflexible and out dated copyright law</vt:lpstr>
      <vt:lpstr>Real life examples of not so free internet material</vt:lpstr>
      <vt:lpstr>Copyright exceptions not fit for digital age</vt:lpstr>
      <vt:lpstr>Copyright reform   key to   Innovation and Education </vt:lpstr>
      <vt:lpstr>Fixing Copyright</vt:lpstr>
      <vt:lpstr>ALRC:  2013-2014</vt:lpstr>
      <vt:lpstr>ALRC:</vt:lpstr>
      <vt:lpstr>ALRC :  FAIR USE</vt:lpstr>
      <vt:lpstr>ALRC  FAIR USE</vt:lpstr>
      <vt:lpstr>Fairness factors</vt:lpstr>
      <vt:lpstr>Illustrative purposes</vt:lpstr>
      <vt:lpstr>Why education supports fair use </vt:lpstr>
      <vt:lpstr> Fair use PLUS Collective licensing </vt:lpstr>
      <vt:lpstr>Productivity Commission (PC) </vt:lpstr>
      <vt:lpstr>FAIR USE DOES NOT MEAN EQUAL</vt:lpstr>
      <vt:lpstr>Productivity Commission report </vt:lpstr>
      <vt:lpstr>PC Report: fair use</vt:lpstr>
      <vt:lpstr>PC Report: fair use</vt:lpstr>
      <vt:lpstr>PC Report: fair use</vt:lpstr>
      <vt:lpstr>PC Report: contractual and technological means cannot be used to override copyright exceptions </vt:lpstr>
      <vt:lpstr>PC Report: the need for TPM exceptions to enable educational uses, including assisting students with disabilities</vt:lpstr>
      <vt:lpstr>Ernst &amp; Young report</vt:lpstr>
      <vt:lpstr>Ernst &amp; Young report</vt:lpstr>
      <vt:lpstr>Ernst &amp; Young report</vt:lpstr>
      <vt:lpstr>Copyright Amendment Bill: Simplified Statutory Licence</vt:lpstr>
      <vt:lpstr>Waiting for Godot and the Empire Strikes Back</vt:lpstr>
      <vt:lpstr>Additional information on fair use</vt:lpstr>
      <vt:lpstr>More info on current copyright law reform</vt:lpstr>
      <vt:lpstr>More Information</vt:lpstr>
    </vt:vector>
  </TitlesOfParts>
  <Company>NSW, Department of Education and Training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Jessica</dc:creator>
  <dc:description>Creative Commons License URL: _x000d_
http://creativecommons.org/licenses/by/4.0/legalcode_x000d_
Attribution: National Copyright Unit, Copyright Advisory Groups (Schools and TAFEs) 2015</dc:description>
  <cp:lastModifiedBy>Michael Palmedo</cp:lastModifiedBy>
  <cp:revision>1082</cp:revision>
  <cp:lastPrinted>2015-10-13T02:59:57Z</cp:lastPrinted>
  <dcterms:created xsi:type="dcterms:W3CDTF">2014-04-08T23:32:52Z</dcterms:created>
  <dcterms:modified xsi:type="dcterms:W3CDTF">2017-05-10T19:04:55Z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LicenseID">
    <vt:lpwstr>Creative Commons Attribution 4.0 International Licence</vt:lpwstr>
  </property>
  <property fmtid="{D5CDD505-2E9C-101B-9397-08002B2CF9AE}" pid="3" name="CreativeCommonsLicenseURL">
    <vt:lpwstr>http://creativecommons.org/licenses/by/4.0/legalcode</vt:lpwstr>
  </property>
  <property fmtid="{D5CDD505-2E9C-101B-9397-08002B2CF9AE}" pid="4" name="RightsStatement">
    <vt:lpwstr>Creative Commons Attribution  4.0 International Licence</vt:lpwstr>
  </property>
  <property fmtid="{D5CDD505-2E9C-101B-9397-08002B2CF9AE}" pid="5" name="LicenseDocument">
    <vt:lpwstr>Creative Commons Attribution  4.0 International Licence</vt:lpwstr>
  </property>
  <property fmtid="{D5CDD505-2E9C-101B-9397-08002B2CF9AE}" pid="6" name="Contributor">
    <vt:lpwstr>National Copyright Unit, Copyright Advisory Groups (Schools and TAFEs) 2015</vt:lpwstr>
  </property>
  <property fmtid="{D5CDD505-2E9C-101B-9397-08002B2CF9AE}" pid="7" name="License">
    <vt:lpwstr>Creative Commons Attribution  4.0 International Licence</vt:lpwstr>
  </property>
  <property fmtid="{D5CDD505-2E9C-101B-9397-08002B2CF9AE}" pid="8" name="dateCopyrighted">
    <vt:lpwstr>2015</vt:lpwstr>
  </property>
</Properties>
</file>